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1"/>
  </p:notesMasterIdLst>
  <p:sldIdLst>
    <p:sldId id="256" r:id="rId5"/>
    <p:sldId id="289" r:id="rId6"/>
    <p:sldId id="307" r:id="rId7"/>
    <p:sldId id="304" r:id="rId8"/>
    <p:sldId id="308" r:id="rId9"/>
    <p:sldId id="306" r:id="rId10"/>
  </p:sldIdLst>
  <p:sldSz cx="9906000" cy="176101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543"/>
    <a:srgbClr val="2C2D5A"/>
    <a:srgbClr val="F8D7CD"/>
    <a:srgbClr val="FCE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45" autoAdjust="0"/>
    <p:restoredTop sz="94660"/>
  </p:normalViewPr>
  <p:slideViewPr>
    <p:cSldViewPr snapToGrid="0">
      <p:cViewPr varScale="1">
        <p:scale>
          <a:sx n="34" d="100"/>
          <a:sy n="34" d="100"/>
        </p:scale>
        <p:origin x="20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Shaw (Southey Green Staff)" userId="a895f72b-f112-44fb-b30f-d158948156bc" providerId="ADAL" clId="{BD39112A-B6CD-4832-A187-9595C5586AE0}"/>
    <pc:docChg chg="modSld">
      <pc:chgData name="Sandra Shaw (Southey Green Staff)" userId="a895f72b-f112-44fb-b30f-d158948156bc" providerId="ADAL" clId="{BD39112A-B6CD-4832-A187-9595C5586AE0}" dt="2024-09-12T13:15:08.818" v="11" actId="20577"/>
      <pc:docMkLst>
        <pc:docMk/>
      </pc:docMkLst>
      <pc:sldChg chg="modSp mod">
        <pc:chgData name="Sandra Shaw (Southey Green Staff)" userId="a895f72b-f112-44fb-b30f-d158948156bc" providerId="ADAL" clId="{BD39112A-B6CD-4832-A187-9595C5586AE0}" dt="2024-09-12T13:15:08.818" v="11" actId="20577"/>
        <pc:sldMkLst>
          <pc:docMk/>
          <pc:sldMk cId="4008758116" sldId="278"/>
        </pc:sldMkLst>
        <pc:spChg chg="mod">
          <ac:chgData name="Sandra Shaw (Southey Green Staff)" userId="a895f72b-f112-44fb-b30f-d158948156bc" providerId="ADAL" clId="{BD39112A-B6CD-4832-A187-9595C5586AE0}" dt="2024-09-12T13:15:08.818" v="11" actId="20577"/>
          <ac:spMkLst>
            <pc:docMk/>
            <pc:sldMk cId="4008758116" sldId="278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728C71-6834-41A1-8572-A0119AF90C99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DD0A814-6E01-42CB-8AE3-F135AD9E7B9A}">
      <dgm:prSet/>
      <dgm:spPr/>
      <dgm:t>
        <a:bodyPr/>
        <a:lstStyle/>
        <a:p>
          <a:r>
            <a:rPr lang="en-GB" dirty="0"/>
            <a:t>1. </a:t>
          </a:r>
          <a:r>
            <a:rPr lang="en-GB" dirty="0" smtClean="0"/>
            <a:t>Our School </a:t>
          </a:r>
          <a:endParaRPr lang="en-US" dirty="0"/>
        </a:p>
      </dgm:t>
    </dgm:pt>
    <dgm:pt modelId="{84B9F096-ED3A-45D2-8848-90E4A0518AEC}" type="parTrans" cxnId="{E0C95DAC-1F1F-4CA4-86C6-C97CB057D69A}">
      <dgm:prSet/>
      <dgm:spPr/>
      <dgm:t>
        <a:bodyPr/>
        <a:lstStyle/>
        <a:p>
          <a:endParaRPr lang="en-US"/>
        </a:p>
      </dgm:t>
    </dgm:pt>
    <dgm:pt modelId="{AFBE7691-66A4-467E-A1BC-1A818CEAC0E8}" type="sibTrans" cxnId="{E0C95DAC-1F1F-4CA4-86C6-C97CB057D69A}">
      <dgm:prSet/>
      <dgm:spPr/>
      <dgm:t>
        <a:bodyPr/>
        <a:lstStyle/>
        <a:p>
          <a:endParaRPr lang="en-US"/>
        </a:p>
      </dgm:t>
    </dgm:pt>
    <dgm:pt modelId="{A1F20CEB-87C4-46CF-8D05-6B3C70EDAF18}">
      <dgm:prSet/>
      <dgm:spPr/>
      <dgm:t>
        <a:bodyPr/>
        <a:lstStyle/>
        <a:p>
          <a:r>
            <a:rPr lang="en-GB" dirty="0" smtClean="0"/>
            <a:t>2. Pay and accountabilities</a:t>
          </a:r>
          <a:r>
            <a:rPr lang="en-GB" dirty="0"/>
            <a:t> </a:t>
          </a:r>
          <a:endParaRPr lang="en-US" dirty="0"/>
        </a:p>
      </dgm:t>
    </dgm:pt>
    <dgm:pt modelId="{7E2EE53B-78D4-42AB-84A6-DD8871DDCC5E}" type="parTrans" cxnId="{AB8681B2-C61F-4310-B0CB-FB9ECC3E5CC1}">
      <dgm:prSet/>
      <dgm:spPr/>
      <dgm:t>
        <a:bodyPr/>
        <a:lstStyle/>
        <a:p>
          <a:endParaRPr lang="en-US"/>
        </a:p>
      </dgm:t>
    </dgm:pt>
    <dgm:pt modelId="{57713266-F38B-40B6-9D00-3006B3761381}" type="sibTrans" cxnId="{AB8681B2-C61F-4310-B0CB-FB9ECC3E5CC1}">
      <dgm:prSet/>
      <dgm:spPr/>
      <dgm:t>
        <a:bodyPr/>
        <a:lstStyle/>
        <a:p>
          <a:endParaRPr lang="en-US"/>
        </a:p>
      </dgm:t>
    </dgm:pt>
    <dgm:pt modelId="{BD42BF58-1D1A-403E-9DAE-10080DED10F9}">
      <dgm:prSet/>
      <dgm:spPr/>
      <dgm:t>
        <a:bodyPr/>
        <a:lstStyle/>
        <a:p>
          <a:r>
            <a:rPr lang="en-GB" dirty="0" smtClean="0"/>
            <a:t>3. The Person </a:t>
          </a:r>
          <a:endParaRPr lang="en-US" dirty="0"/>
        </a:p>
      </dgm:t>
    </dgm:pt>
    <dgm:pt modelId="{74DA8D4F-2AB4-4023-A4A6-76FE3DA8CECC}" type="parTrans" cxnId="{80D62282-6310-4FFE-A48B-5E0348C3B42D}">
      <dgm:prSet/>
      <dgm:spPr/>
      <dgm:t>
        <a:bodyPr/>
        <a:lstStyle/>
        <a:p>
          <a:endParaRPr lang="en-US"/>
        </a:p>
      </dgm:t>
    </dgm:pt>
    <dgm:pt modelId="{B73CC80F-8E00-406D-A453-32EF54E89D67}" type="sibTrans" cxnId="{80D62282-6310-4FFE-A48B-5E0348C3B42D}">
      <dgm:prSet/>
      <dgm:spPr/>
      <dgm:t>
        <a:bodyPr/>
        <a:lstStyle/>
        <a:p>
          <a:endParaRPr lang="en-US"/>
        </a:p>
      </dgm:t>
    </dgm:pt>
    <dgm:pt modelId="{48BD88B5-13EC-4AB9-AF11-77A9414B59F7}">
      <dgm:prSet/>
      <dgm:spPr/>
      <dgm:t>
        <a:bodyPr/>
        <a:lstStyle/>
        <a:p>
          <a:r>
            <a:rPr lang="en-GB" dirty="0" smtClean="0"/>
            <a:t>4. How to apply  </a:t>
          </a:r>
          <a:endParaRPr lang="en-US" dirty="0"/>
        </a:p>
      </dgm:t>
    </dgm:pt>
    <dgm:pt modelId="{3A38CEBC-D86C-45FE-A631-B31BEE1273AE}" type="parTrans" cxnId="{4983C17C-2790-4636-AB4D-43523AB7CD61}">
      <dgm:prSet/>
      <dgm:spPr/>
      <dgm:t>
        <a:bodyPr/>
        <a:lstStyle/>
        <a:p>
          <a:endParaRPr lang="en-US"/>
        </a:p>
      </dgm:t>
    </dgm:pt>
    <dgm:pt modelId="{81624A8B-C380-45C4-A935-772603B606D6}" type="sibTrans" cxnId="{4983C17C-2790-4636-AB4D-43523AB7CD61}">
      <dgm:prSet/>
      <dgm:spPr/>
      <dgm:t>
        <a:bodyPr/>
        <a:lstStyle/>
        <a:p>
          <a:endParaRPr lang="en-US"/>
        </a:p>
      </dgm:t>
    </dgm:pt>
    <dgm:pt modelId="{500CC2E5-39E4-4D1B-8DE6-E266BDB95331}">
      <dgm:prSet/>
      <dgm:spPr/>
      <dgm:t>
        <a:bodyPr/>
        <a:lstStyle/>
        <a:p>
          <a:r>
            <a:rPr lang="en-GB" dirty="0" smtClean="0"/>
            <a:t>5. Selection &amp; Assessment | Dates</a:t>
          </a:r>
          <a:endParaRPr lang="en-US" dirty="0"/>
        </a:p>
      </dgm:t>
    </dgm:pt>
    <dgm:pt modelId="{D36CE576-1F4E-4595-9189-662536586C9C}" type="parTrans" cxnId="{D44D198D-D806-4D40-9155-753A27ED9C05}">
      <dgm:prSet/>
      <dgm:spPr/>
      <dgm:t>
        <a:bodyPr/>
        <a:lstStyle/>
        <a:p>
          <a:endParaRPr lang="en-US"/>
        </a:p>
      </dgm:t>
    </dgm:pt>
    <dgm:pt modelId="{70ACF215-7055-4F59-A622-6E7BB0DB1288}" type="sibTrans" cxnId="{D44D198D-D806-4D40-9155-753A27ED9C05}">
      <dgm:prSet/>
      <dgm:spPr/>
      <dgm:t>
        <a:bodyPr/>
        <a:lstStyle/>
        <a:p>
          <a:endParaRPr lang="en-US"/>
        </a:p>
      </dgm:t>
    </dgm:pt>
    <dgm:pt modelId="{44CA898F-012D-494B-B0AC-330F8862B2F2}" type="pres">
      <dgm:prSet presAssocID="{DA728C71-6834-41A1-8572-A0119AF90C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83CD63-5CBD-456E-8EA7-7D472ADDE3A8}" type="pres">
      <dgm:prSet presAssocID="{9DD0A814-6E01-42CB-8AE3-F135AD9E7B9A}" presName="parentText" presStyleLbl="node1" presStyleIdx="0" presStyleCnt="5" custAng="0" custScaleY="44499" custLinFactY="-600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6F132-6754-4EC5-B177-69F0BB11BBFB}" type="pres">
      <dgm:prSet presAssocID="{AFBE7691-66A4-467E-A1BC-1A818CEAC0E8}" presName="spacer" presStyleCnt="0"/>
      <dgm:spPr/>
      <dgm:t>
        <a:bodyPr/>
        <a:lstStyle/>
        <a:p>
          <a:endParaRPr lang="en-US"/>
        </a:p>
      </dgm:t>
    </dgm:pt>
    <dgm:pt modelId="{06D9AA76-9163-45F6-89BE-93A185008F1B}" type="pres">
      <dgm:prSet presAssocID="{A1F20CEB-87C4-46CF-8D05-6B3C70EDAF18}" presName="parentText" presStyleLbl="node1" presStyleIdx="1" presStyleCnt="5" custAng="0" custScaleY="46653" custLinFactY="-10977" custLinFactNeighborX="93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5DCB2-B52E-4496-B456-EF78126F6FE6}" type="pres">
      <dgm:prSet presAssocID="{57713266-F38B-40B6-9D00-3006B3761381}" presName="spacer" presStyleCnt="0"/>
      <dgm:spPr/>
      <dgm:t>
        <a:bodyPr/>
        <a:lstStyle/>
        <a:p>
          <a:endParaRPr lang="en-US"/>
        </a:p>
      </dgm:t>
    </dgm:pt>
    <dgm:pt modelId="{EA72C71A-E0B1-46D9-B822-444EF3E88D5E}" type="pres">
      <dgm:prSet presAssocID="{BD42BF58-1D1A-403E-9DAE-10080DED10F9}" presName="parentText" presStyleLbl="node1" presStyleIdx="2" presStyleCnt="5" custScaleY="38987" custLinFactY="-1457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835DD-D7C7-46D0-BA06-215912AF9387}" type="pres">
      <dgm:prSet presAssocID="{B73CC80F-8E00-406D-A453-32EF54E89D67}" presName="spacer" presStyleCnt="0"/>
      <dgm:spPr/>
      <dgm:t>
        <a:bodyPr/>
        <a:lstStyle/>
        <a:p>
          <a:endParaRPr lang="en-US"/>
        </a:p>
      </dgm:t>
    </dgm:pt>
    <dgm:pt modelId="{3DBA3F21-A57F-4227-BC75-74E39550C7E4}" type="pres">
      <dgm:prSet presAssocID="{48BD88B5-13EC-4AB9-AF11-77A9414B59F7}" presName="parentText" presStyleLbl="node1" presStyleIdx="3" presStyleCnt="5" custScaleY="37679" custLinFactY="-18156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B987C2-AEBB-429C-ABC1-5B749E329E2F}" type="pres">
      <dgm:prSet presAssocID="{81624A8B-C380-45C4-A935-772603B606D6}" presName="spacer" presStyleCnt="0"/>
      <dgm:spPr/>
      <dgm:t>
        <a:bodyPr/>
        <a:lstStyle/>
        <a:p>
          <a:endParaRPr lang="en-US"/>
        </a:p>
      </dgm:t>
    </dgm:pt>
    <dgm:pt modelId="{3C0824E8-027A-476B-BCAF-7123DAD83ED3}" type="pres">
      <dgm:prSet presAssocID="{500CC2E5-39E4-4D1B-8DE6-E266BDB95331}" presName="parentText" presStyleLbl="node1" presStyleIdx="4" presStyleCnt="5" custScaleY="41749" custLinFactY="-2242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2C5F72-5879-4731-BB12-FC971E812BF5}" type="presOf" srcId="{500CC2E5-39E4-4D1B-8DE6-E266BDB95331}" destId="{3C0824E8-027A-476B-BCAF-7123DAD83ED3}" srcOrd="0" destOrd="0" presId="urn:microsoft.com/office/officeart/2005/8/layout/vList2"/>
    <dgm:cxn modelId="{D44D198D-D806-4D40-9155-753A27ED9C05}" srcId="{DA728C71-6834-41A1-8572-A0119AF90C99}" destId="{500CC2E5-39E4-4D1B-8DE6-E266BDB95331}" srcOrd="4" destOrd="0" parTransId="{D36CE576-1F4E-4595-9189-662536586C9C}" sibTransId="{70ACF215-7055-4F59-A622-6E7BB0DB1288}"/>
    <dgm:cxn modelId="{9E478DB9-AD04-481E-96FF-35DCB85BEAF5}" type="presOf" srcId="{48BD88B5-13EC-4AB9-AF11-77A9414B59F7}" destId="{3DBA3F21-A57F-4227-BC75-74E39550C7E4}" srcOrd="0" destOrd="0" presId="urn:microsoft.com/office/officeart/2005/8/layout/vList2"/>
    <dgm:cxn modelId="{4983C17C-2790-4636-AB4D-43523AB7CD61}" srcId="{DA728C71-6834-41A1-8572-A0119AF90C99}" destId="{48BD88B5-13EC-4AB9-AF11-77A9414B59F7}" srcOrd="3" destOrd="0" parTransId="{3A38CEBC-D86C-45FE-A631-B31BEE1273AE}" sibTransId="{81624A8B-C380-45C4-A935-772603B606D6}"/>
    <dgm:cxn modelId="{454B4760-1C6C-420A-A4E7-26E00EE683D5}" type="presOf" srcId="{A1F20CEB-87C4-46CF-8D05-6B3C70EDAF18}" destId="{06D9AA76-9163-45F6-89BE-93A185008F1B}" srcOrd="0" destOrd="0" presId="urn:microsoft.com/office/officeart/2005/8/layout/vList2"/>
    <dgm:cxn modelId="{A2627478-0654-4206-A2AE-089754F0D70D}" type="presOf" srcId="{DA728C71-6834-41A1-8572-A0119AF90C99}" destId="{44CA898F-012D-494B-B0AC-330F8862B2F2}" srcOrd="0" destOrd="0" presId="urn:microsoft.com/office/officeart/2005/8/layout/vList2"/>
    <dgm:cxn modelId="{AB8681B2-C61F-4310-B0CB-FB9ECC3E5CC1}" srcId="{DA728C71-6834-41A1-8572-A0119AF90C99}" destId="{A1F20CEB-87C4-46CF-8D05-6B3C70EDAF18}" srcOrd="1" destOrd="0" parTransId="{7E2EE53B-78D4-42AB-84A6-DD8871DDCC5E}" sibTransId="{57713266-F38B-40B6-9D00-3006B3761381}"/>
    <dgm:cxn modelId="{80D62282-6310-4FFE-A48B-5E0348C3B42D}" srcId="{DA728C71-6834-41A1-8572-A0119AF90C99}" destId="{BD42BF58-1D1A-403E-9DAE-10080DED10F9}" srcOrd="2" destOrd="0" parTransId="{74DA8D4F-2AB4-4023-A4A6-76FE3DA8CECC}" sibTransId="{B73CC80F-8E00-406D-A453-32EF54E89D67}"/>
    <dgm:cxn modelId="{E0C95DAC-1F1F-4CA4-86C6-C97CB057D69A}" srcId="{DA728C71-6834-41A1-8572-A0119AF90C99}" destId="{9DD0A814-6E01-42CB-8AE3-F135AD9E7B9A}" srcOrd="0" destOrd="0" parTransId="{84B9F096-ED3A-45D2-8848-90E4A0518AEC}" sibTransId="{AFBE7691-66A4-467E-A1BC-1A818CEAC0E8}"/>
    <dgm:cxn modelId="{C75D9918-C069-4209-95F8-7854386A5682}" type="presOf" srcId="{9DD0A814-6E01-42CB-8AE3-F135AD9E7B9A}" destId="{B683CD63-5CBD-456E-8EA7-7D472ADDE3A8}" srcOrd="0" destOrd="0" presId="urn:microsoft.com/office/officeart/2005/8/layout/vList2"/>
    <dgm:cxn modelId="{2F768515-4128-42EF-9A64-385B4B731AFA}" type="presOf" srcId="{BD42BF58-1D1A-403E-9DAE-10080DED10F9}" destId="{EA72C71A-E0B1-46D9-B822-444EF3E88D5E}" srcOrd="0" destOrd="0" presId="urn:microsoft.com/office/officeart/2005/8/layout/vList2"/>
    <dgm:cxn modelId="{03145E77-31A9-49B1-9104-EA73F3E151A7}" type="presParOf" srcId="{44CA898F-012D-494B-B0AC-330F8862B2F2}" destId="{B683CD63-5CBD-456E-8EA7-7D472ADDE3A8}" srcOrd="0" destOrd="0" presId="urn:microsoft.com/office/officeart/2005/8/layout/vList2"/>
    <dgm:cxn modelId="{2311D2F3-DCCD-4DD2-AF95-44D5353888AD}" type="presParOf" srcId="{44CA898F-012D-494B-B0AC-330F8862B2F2}" destId="{7256F132-6754-4EC5-B177-69F0BB11BBFB}" srcOrd="1" destOrd="0" presId="urn:microsoft.com/office/officeart/2005/8/layout/vList2"/>
    <dgm:cxn modelId="{0FBBC84C-9B8C-46E7-879D-53626C827913}" type="presParOf" srcId="{44CA898F-012D-494B-B0AC-330F8862B2F2}" destId="{06D9AA76-9163-45F6-89BE-93A185008F1B}" srcOrd="2" destOrd="0" presId="urn:microsoft.com/office/officeart/2005/8/layout/vList2"/>
    <dgm:cxn modelId="{FEF2E962-BC8B-4970-922B-F117606AD71E}" type="presParOf" srcId="{44CA898F-012D-494B-B0AC-330F8862B2F2}" destId="{D985DCB2-B52E-4496-B456-EF78126F6FE6}" srcOrd="3" destOrd="0" presId="urn:microsoft.com/office/officeart/2005/8/layout/vList2"/>
    <dgm:cxn modelId="{7AC671AB-799A-47AA-AB5D-3DAEE39C0D42}" type="presParOf" srcId="{44CA898F-012D-494B-B0AC-330F8862B2F2}" destId="{EA72C71A-E0B1-46D9-B822-444EF3E88D5E}" srcOrd="4" destOrd="0" presId="urn:microsoft.com/office/officeart/2005/8/layout/vList2"/>
    <dgm:cxn modelId="{3D0036E0-6A38-414A-ADE3-8481972E3989}" type="presParOf" srcId="{44CA898F-012D-494B-B0AC-330F8862B2F2}" destId="{B13835DD-D7C7-46D0-BA06-215912AF9387}" srcOrd="5" destOrd="0" presId="urn:microsoft.com/office/officeart/2005/8/layout/vList2"/>
    <dgm:cxn modelId="{AD64ABB0-4455-49E6-9AAD-DA33B9BF242A}" type="presParOf" srcId="{44CA898F-012D-494B-B0AC-330F8862B2F2}" destId="{3DBA3F21-A57F-4227-BC75-74E39550C7E4}" srcOrd="6" destOrd="0" presId="urn:microsoft.com/office/officeart/2005/8/layout/vList2"/>
    <dgm:cxn modelId="{A4131A75-C616-43B4-9C0E-0E131AE60F80}" type="presParOf" srcId="{44CA898F-012D-494B-B0AC-330F8862B2F2}" destId="{FAB987C2-AEBB-429C-ABC1-5B749E329E2F}" srcOrd="7" destOrd="0" presId="urn:microsoft.com/office/officeart/2005/8/layout/vList2"/>
    <dgm:cxn modelId="{301BBF1B-D932-4B76-B447-1DBBE4563130}" type="presParOf" srcId="{44CA898F-012D-494B-B0AC-330F8862B2F2}" destId="{3C0824E8-027A-476B-BCAF-7123DAD83ED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3CD63-5CBD-456E-8EA7-7D472ADDE3A8}">
      <dsp:nvSpPr>
        <dsp:cNvPr id="0" name=""/>
        <dsp:cNvSpPr/>
      </dsp:nvSpPr>
      <dsp:spPr>
        <a:xfrm>
          <a:off x="0" y="2216856"/>
          <a:ext cx="8543925" cy="113134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/>
            <a:t>1. </a:t>
          </a:r>
          <a:r>
            <a:rPr lang="en-GB" sz="4000" kern="1200" dirty="0" smtClean="0"/>
            <a:t>Our School </a:t>
          </a:r>
          <a:endParaRPr lang="en-US" sz="4000" kern="1200" dirty="0"/>
        </a:p>
      </dsp:txBody>
      <dsp:txXfrm>
        <a:off x="55228" y="2272084"/>
        <a:ext cx="8433469" cy="1020891"/>
      </dsp:txXfrm>
    </dsp:sp>
    <dsp:sp modelId="{06D9AA76-9163-45F6-89BE-93A185008F1B}">
      <dsp:nvSpPr>
        <dsp:cNvPr id="0" name=""/>
        <dsp:cNvSpPr/>
      </dsp:nvSpPr>
      <dsp:spPr>
        <a:xfrm>
          <a:off x="0" y="3406012"/>
          <a:ext cx="8543925" cy="11861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2. Pay and accountabilities</a:t>
          </a:r>
          <a:r>
            <a:rPr lang="en-GB" sz="4000" kern="1200" dirty="0"/>
            <a:t> </a:t>
          </a:r>
          <a:endParaRPr lang="en-US" sz="4000" kern="1200" dirty="0"/>
        </a:p>
      </dsp:txBody>
      <dsp:txXfrm>
        <a:off x="57901" y="3463913"/>
        <a:ext cx="8428123" cy="1070308"/>
      </dsp:txXfrm>
    </dsp:sp>
    <dsp:sp modelId="{EA72C71A-E0B1-46D9-B822-444EF3E88D5E}">
      <dsp:nvSpPr>
        <dsp:cNvPr id="0" name=""/>
        <dsp:cNvSpPr/>
      </dsp:nvSpPr>
      <dsp:spPr>
        <a:xfrm>
          <a:off x="0" y="4684967"/>
          <a:ext cx="8543925" cy="9912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3. The Person </a:t>
          </a:r>
          <a:endParaRPr lang="en-US" sz="4000" kern="1200" dirty="0"/>
        </a:p>
      </dsp:txBody>
      <dsp:txXfrm>
        <a:off x="48387" y="4733354"/>
        <a:ext cx="8447151" cy="894435"/>
      </dsp:txXfrm>
    </dsp:sp>
    <dsp:sp modelId="{3DBA3F21-A57F-4227-BC75-74E39550C7E4}">
      <dsp:nvSpPr>
        <dsp:cNvPr id="0" name=""/>
        <dsp:cNvSpPr/>
      </dsp:nvSpPr>
      <dsp:spPr>
        <a:xfrm>
          <a:off x="0" y="5769453"/>
          <a:ext cx="8543925" cy="95795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4. How to apply  </a:t>
          </a:r>
          <a:endParaRPr lang="en-US" sz="4000" kern="1200" dirty="0"/>
        </a:p>
      </dsp:txBody>
      <dsp:txXfrm>
        <a:off x="46763" y="5816216"/>
        <a:ext cx="8450399" cy="864428"/>
      </dsp:txXfrm>
    </dsp:sp>
    <dsp:sp modelId="{3C0824E8-027A-476B-BCAF-7123DAD83ED3}">
      <dsp:nvSpPr>
        <dsp:cNvPr id="0" name=""/>
        <dsp:cNvSpPr/>
      </dsp:nvSpPr>
      <dsp:spPr>
        <a:xfrm>
          <a:off x="0" y="6803192"/>
          <a:ext cx="8543925" cy="10614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5. Selection &amp; Assessment | Dates</a:t>
          </a:r>
          <a:endParaRPr lang="en-US" sz="4000" kern="1200" dirty="0"/>
        </a:p>
      </dsp:txBody>
      <dsp:txXfrm>
        <a:off x="51815" y="6855007"/>
        <a:ext cx="8440295" cy="957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93EE5-370C-427C-8836-410287FC5254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F3F09-3B12-488F-8C99-BE0D6B9F07D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666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F3F09-3B12-488F-8C99-BE0D6B9F07D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807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Alter as applicable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F3F09-3B12-488F-8C99-BE0D6B9F07D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10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F3F09-3B12-488F-8C99-BE0D6B9F07D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5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882031"/>
            <a:ext cx="8420100" cy="6130937"/>
          </a:xfrm>
        </p:spPr>
        <p:txBody>
          <a:bodyPr anchor="b"/>
          <a:lstStyle>
            <a:lvl1pPr algn="ctr">
              <a:defRPr sz="6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9249400"/>
            <a:ext cx="7429500" cy="4251706"/>
          </a:xfrm>
        </p:spPr>
        <p:txBody>
          <a:bodyPr/>
          <a:lstStyle>
            <a:lvl1pPr marL="0" indent="0" algn="ctr">
              <a:buNone/>
              <a:defRPr sz="2600"/>
            </a:lvl1pPr>
            <a:lvl2pPr marL="495285" indent="0" algn="ctr">
              <a:buNone/>
              <a:defRPr sz="2167"/>
            </a:lvl2pPr>
            <a:lvl3pPr marL="990570" indent="0" algn="ctr">
              <a:buNone/>
              <a:defRPr sz="1950"/>
            </a:lvl3pPr>
            <a:lvl4pPr marL="1485854" indent="0" algn="ctr">
              <a:buNone/>
              <a:defRPr sz="1733"/>
            </a:lvl4pPr>
            <a:lvl5pPr marL="1981139" indent="0" algn="ctr">
              <a:buNone/>
              <a:defRPr sz="1733"/>
            </a:lvl5pPr>
            <a:lvl6pPr marL="2476424" indent="0" algn="ctr">
              <a:buNone/>
              <a:defRPr sz="1733"/>
            </a:lvl6pPr>
            <a:lvl7pPr marL="2971709" indent="0" algn="ctr">
              <a:buNone/>
              <a:defRPr sz="1733"/>
            </a:lvl7pPr>
            <a:lvl8pPr marL="3466993" indent="0" algn="ctr">
              <a:buNone/>
              <a:defRPr sz="1733"/>
            </a:lvl8pPr>
            <a:lvl9pPr marL="3962278" indent="0" algn="ctr">
              <a:buNone/>
              <a:defRPr sz="17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81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55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937577"/>
            <a:ext cx="2135981" cy="149237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937577"/>
            <a:ext cx="6284119" cy="1492377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2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78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4390310"/>
            <a:ext cx="8543925" cy="7325327"/>
          </a:xfrm>
        </p:spPr>
        <p:txBody>
          <a:bodyPr anchor="b"/>
          <a:lstStyle>
            <a:lvl1pPr>
              <a:defRPr sz="6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11784938"/>
            <a:ext cx="8543925" cy="3852216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95285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57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4687884"/>
            <a:ext cx="4210050" cy="111734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4687884"/>
            <a:ext cx="4210050" cy="111734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76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937580"/>
            <a:ext cx="8543925" cy="34038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4316931"/>
            <a:ext cx="4190702" cy="211566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6432592"/>
            <a:ext cx="4190702" cy="94613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4316931"/>
            <a:ext cx="4211340" cy="211566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6432592"/>
            <a:ext cx="4211340" cy="94613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919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537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68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1174009"/>
            <a:ext cx="3194943" cy="4109032"/>
          </a:xfrm>
        </p:spPr>
        <p:txBody>
          <a:bodyPr anchor="b"/>
          <a:lstStyle>
            <a:lvl1pPr>
              <a:defRPr sz="34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2535538"/>
            <a:ext cx="5014913" cy="12514612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5283041"/>
            <a:ext cx="3194943" cy="9787488"/>
          </a:xfrm>
        </p:spPr>
        <p:txBody>
          <a:bodyPr/>
          <a:lstStyle>
            <a:lvl1pPr marL="0" indent="0">
              <a:buNone/>
              <a:defRPr sz="1733"/>
            </a:lvl1pPr>
            <a:lvl2pPr marL="495285" indent="0">
              <a:buNone/>
              <a:defRPr sz="1517"/>
            </a:lvl2pPr>
            <a:lvl3pPr marL="990570" indent="0">
              <a:buNone/>
              <a:defRPr sz="1300"/>
            </a:lvl3pPr>
            <a:lvl4pPr marL="1485854" indent="0">
              <a:buNone/>
              <a:defRPr sz="1083"/>
            </a:lvl4pPr>
            <a:lvl5pPr marL="1981139" indent="0">
              <a:buNone/>
              <a:defRPr sz="1083"/>
            </a:lvl5pPr>
            <a:lvl6pPr marL="2476424" indent="0">
              <a:buNone/>
              <a:defRPr sz="1083"/>
            </a:lvl6pPr>
            <a:lvl7pPr marL="2971709" indent="0">
              <a:buNone/>
              <a:defRPr sz="1083"/>
            </a:lvl7pPr>
            <a:lvl8pPr marL="3466993" indent="0">
              <a:buNone/>
              <a:defRPr sz="1083"/>
            </a:lvl8pPr>
            <a:lvl9pPr marL="3962278" indent="0">
              <a:buNone/>
              <a:defRPr sz="108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69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1174009"/>
            <a:ext cx="3194943" cy="4109032"/>
          </a:xfrm>
        </p:spPr>
        <p:txBody>
          <a:bodyPr anchor="b"/>
          <a:lstStyle>
            <a:lvl1pPr>
              <a:defRPr sz="34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2535538"/>
            <a:ext cx="5014913" cy="12514612"/>
          </a:xfrm>
        </p:spPr>
        <p:txBody>
          <a:bodyPr anchor="t"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5283041"/>
            <a:ext cx="3194943" cy="9787488"/>
          </a:xfrm>
        </p:spPr>
        <p:txBody>
          <a:bodyPr/>
          <a:lstStyle>
            <a:lvl1pPr marL="0" indent="0">
              <a:buNone/>
              <a:defRPr sz="1733"/>
            </a:lvl1pPr>
            <a:lvl2pPr marL="495285" indent="0">
              <a:buNone/>
              <a:defRPr sz="1517"/>
            </a:lvl2pPr>
            <a:lvl3pPr marL="990570" indent="0">
              <a:buNone/>
              <a:defRPr sz="1300"/>
            </a:lvl3pPr>
            <a:lvl4pPr marL="1485854" indent="0">
              <a:buNone/>
              <a:defRPr sz="1083"/>
            </a:lvl4pPr>
            <a:lvl5pPr marL="1981139" indent="0">
              <a:buNone/>
              <a:defRPr sz="1083"/>
            </a:lvl5pPr>
            <a:lvl6pPr marL="2476424" indent="0">
              <a:buNone/>
              <a:defRPr sz="1083"/>
            </a:lvl6pPr>
            <a:lvl7pPr marL="2971709" indent="0">
              <a:buNone/>
              <a:defRPr sz="1083"/>
            </a:lvl7pPr>
            <a:lvl8pPr marL="3466993" indent="0">
              <a:buNone/>
              <a:defRPr sz="1083"/>
            </a:lvl8pPr>
            <a:lvl9pPr marL="3962278" indent="0">
              <a:buNone/>
              <a:defRPr sz="108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48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937580"/>
            <a:ext cx="8543925" cy="3403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4687884"/>
            <a:ext cx="8543925" cy="1117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16321993"/>
            <a:ext cx="2228850" cy="937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C5DB7-9753-40E3-B257-3A3D024A3B22}" type="datetimeFigureOut">
              <a:rPr lang="en-GB" smtClean="0"/>
              <a:t>16/01/2025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16321993"/>
            <a:ext cx="3343275" cy="937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16321993"/>
            <a:ext cx="2228850" cy="937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98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90570" rtl="0" eaLnBrk="1" latinLnBrk="0" hangingPunct="1">
        <a:lnSpc>
          <a:spcPct val="90000"/>
        </a:lnSpc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7642" indent="-247642" algn="l" defTabSz="990570" rtl="0" eaLnBrk="1" latinLnBrk="0" hangingPunct="1">
        <a:lnSpc>
          <a:spcPct val="90000"/>
        </a:lnSpc>
        <a:spcBef>
          <a:spcPts val="1083"/>
        </a:spcBef>
        <a:buFont typeface="Arial" panose="020B0604020202020204" pitchFamily="34" charset="0"/>
        <a:buChar char="•"/>
        <a:defRPr sz="3033" kern="1200">
          <a:solidFill>
            <a:schemeClr val="tx1"/>
          </a:solidFill>
          <a:latin typeface="+mn-lt"/>
          <a:ea typeface="+mn-ea"/>
          <a:cs typeface="+mn-cs"/>
        </a:defRPr>
      </a:lvl1pPr>
      <a:lvl2pPr marL="742927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rsdd.org.uk/careers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RSDDOfficial" TargetMode="External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hyperlink" Target="http://www.facebook.com/RSDDOfficial" TargetMode="Externa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5"/>
          <a:srcRect l="15883" t="20278" r="16219" b="32844"/>
          <a:stretch/>
        </p:blipFill>
        <p:spPr bwMode="auto">
          <a:xfrm>
            <a:off x="605665" y="150934"/>
            <a:ext cx="8451249" cy="3521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helen.radford\AppData\Local\Packages\Microsoft.Windows.Photos_8wekyb3d8bbwe\TempState\ShareServiceTempFolder\Picture2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8" b="22048"/>
          <a:stretch/>
        </p:blipFill>
        <p:spPr bwMode="auto">
          <a:xfrm>
            <a:off x="548327" y="3849054"/>
            <a:ext cx="8593156" cy="2699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39156" y="12817235"/>
            <a:ext cx="470127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1" dirty="0">
                <a:solidFill>
                  <a:srgbClr val="013C00"/>
                </a:solidFill>
                <a:latin typeface="Open Sans"/>
              </a:rPr>
              <a:t>Job opportunities  </a:t>
            </a:r>
            <a:endParaRPr lang="en-GB" b="1" dirty="0" smtClean="0">
              <a:solidFill>
                <a:srgbClr val="013C00"/>
              </a:solidFill>
              <a:latin typeface="Open Sans"/>
            </a:endParaRPr>
          </a:p>
          <a:p>
            <a:pPr fontAlgn="base"/>
            <a:endParaRPr lang="en-GB" b="1" dirty="0">
              <a:solidFill>
                <a:srgbClr val="013C00"/>
              </a:solidFill>
              <a:latin typeface="Open Sans"/>
            </a:endParaRPr>
          </a:p>
          <a:p>
            <a:pPr fontAlgn="base"/>
            <a:r>
              <a:rPr lang="en-GB" dirty="0">
                <a:solidFill>
                  <a:srgbClr val="3DB03B"/>
                </a:solidFill>
                <a:latin typeface="Castoro"/>
              </a:rPr>
              <a:t>Start your career here  </a:t>
            </a:r>
            <a:r>
              <a:rPr lang="en-GB" dirty="0" smtClean="0">
                <a:solidFill>
                  <a:srgbClr val="3DB03B"/>
                </a:solidFill>
                <a:latin typeface="Castoro"/>
              </a:rPr>
              <a:t>https</a:t>
            </a:r>
            <a:r>
              <a:rPr lang="en-GB" dirty="0">
                <a:solidFill>
                  <a:srgbClr val="3DB03B"/>
                </a:solidFill>
                <a:latin typeface="Castoro"/>
              </a:rPr>
              <a:t>://www.rsdd.org.uk/careers</a:t>
            </a:r>
            <a:endParaRPr lang="en-GB" dirty="0" smtClean="0">
              <a:solidFill>
                <a:srgbClr val="3DB03B"/>
              </a:solidFill>
              <a:latin typeface="Castoro"/>
            </a:endParaRPr>
          </a:p>
          <a:p>
            <a:pPr fontAlgn="base"/>
            <a:endParaRPr lang="en-GB" dirty="0">
              <a:solidFill>
                <a:srgbClr val="3DB03B"/>
              </a:solidFill>
              <a:latin typeface="Castoro"/>
            </a:endParaRPr>
          </a:p>
          <a:p>
            <a:pPr fontAlgn="base"/>
            <a:r>
              <a:rPr lang="en-GB" sz="1600" dirty="0">
                <a:solidFill>
                  <a:srgbClr val="1F1F1F"/>
                </a:solidFill>
                <a:latin typeface="Open Sans"/>
              </a:rPr>
              <a:t>Want an MA in Deaf Education with Qualified Teacher of the Deaf status? An advanced diploma for the Children's Workforce? A Level 4 Communication Support Worker with Deaf Learners? Accredited British Sign Language? A Level 5 Diploma in Leadership and Management for Residential Childcare? We sponsor them all.</a:t>
            </a:r>
            <a:endParaRPr lang="en-GB" sz="1600" b="0" i="0" dirty="0">
              <a:solidFill>
                <a:srgbClr val="1F1F1F"/>
              </a:solidFill>
              <a:effectLst/>
              <a:latin typeface="Open 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6255" y="12817235"/>
            <a:ext cx="34152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1" dirty="0">
                <a:solidFill>
                  <a:srgbClr val="2E5E9E"/>
                </a:solidFill>
                <a:latin typeface="Open Sans"/>
              </a:rPr>
              <a:t>Continuing professional development counts</a:t>
            </a:r>
          </a:p>
          <a:p>
            <a:pPr fontAlgn="base"/>
            <a:endParaRPr lang="en-GB" dirty="0" smtClean="0">
              <a:solidFill>
                <a:srgbClr val="000000"/>
              </a:solidFill>
              <a:latin typeface="Open Sans"/>
            </a:endParaRPr>
          </a:p>
          <a:p>
            <a:pPr fontAlgn="base"/>
            <a:r>
              <a:rPr lang="en-GB" sz="1600" dirty="0" smtClean="0">
                <a:solidFill>
                  <a:srgbClr val="000000"/>
                </a:solidFill>
                <a:latin typeface="Open Sans"/>
              </a:rPr>
              <a:t>With </a:t>
            </a:r>
            <a:r>
              <a:rPr lang="en-GB" sz="1600" dirty="0">
                <a:solidFill>
                  <a:srgbClr val="000000"/>
                </a:solidFill>
                <a:latin typeface="Open Sans"/>
              </a:rPr>
              <a:t>over twelve different occupational groups across the campus we have something for everyone. All staff enjoy a personalised continuing professional development plan and opportunities to gain accreditation in their roles. A real commitment to work life balance and generous terms and conditions make for a confident, qualified and competent staff team driving our successes</a:t>
            </a:r>
            <a:r>
              <a:rPr lang="en-GB" dirty="0">
                <a:solidFill>
                  <a:srgbClr val="000000"/>
                </a:solidFill>
                <a:latin typeface="Open Sans"/>
              </a:rPr>
              <a:t>.</a:t>
            </a:r>
            <a:endParaRPr lang="en-GB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9624" y="16079666"/>
            <a:ext cx="4680802" cy="646331"/>
          </a:xfrm>
          <a:prstGeom prst="rect">
            <a:avLst/>
          </a:prstGeom>
          <a:solidFill>
            <a:srgbClr val="0E0543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Brochure</a:t>
            </a:r>
            <a:endParaRPr lang="en-GB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14005_RSDD-About-Page_1400x788_v2Approved_L64mb_SUB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665" y="6708467"/>
            <a:ext cx="8866142" cy="49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6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5860DC-0872-4CCB-490C-29307FFFDB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7619107"/>
              </p:ext>
            </p:extLst>
          </p:nvPr>
        </p:nvGraphicFramePr>
        <p:xfrm>
          <a:off x="681038" y="1393145"/>
          <a:ext cx="8543925" cy="11172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642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80" y="937580"/>
            <a:ext cx="8991084" cy="935825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School  </a:t>
            </a:r>
            <a:endParaRPr lang="en-GB" sz="3600" b="1" dirty="0">
              <a:solidFill>
                <a:srgbClr val="0E0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6" y="1924570"/>
            <a:ext cx="11983964" cy="2850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32" y="5674215"/>
            <a:ext cx="11144566" cy="3274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09" y="9212766"/>
            <a:ext cx="13125267" cy="280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40" y="12542368"/>
            <a:ext cx="13818784" cy="2904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440" y="1924570"/>
            <a:ext cx="4252136" cy="28300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09" y="6023305"/>
            <a:ext cx="3869921" cy="25767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0058" y="12633841"/>
            <a:ext cx="2633857" cy="26338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1938" y="9422047"/>
            <a:ext cx="3430099" cy="22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37580"/>
            <a:ext cx="8543925" cy="1025691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&amp; Accountabilities</a:t>
            </a:r>
            <a:endParaRPr lang="en-GB" sz="3600" b="1" dirty="0">
              <a:solidFill>
                <a:srgbClr val="0E0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8" y="2876097"/>
            <a:ext cx="7503604" cy="104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273988"/>
            <a:ext cx="8543925" cy="966984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The Person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1571633" y="-14613"/>
            <a:ext cx="14231406" cy="5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411806"/>
              </p:ext>
            </p:extLst>
          </p:nvPr>
        </p:nvGraphicFramePr>
        <p:xfrm>
          <a:off x="469232" y="1407695"/>
          <a:ext cx="8987589" cy="121817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134726">
                  <a:extLst>
                    <a:ext uri="{9D8B030D-6E8A-4147-A177-3AD203B41FA5}">
                      <a16:colId xmlns:a16="http://schemas.microsoft.com/office/drawing/2014/main" val="1613763429"/>
                    </a:ext>
                  </a:extLst>
                </a:gridCol>
                <a:gridCol w="926431">
                  <a:extLst>
                    <a:ext uri="{9D8B030D-6E8A-4147-A177-3AD203B41FA5}">
                      <a16:colId xmlns:a16="http://schemas.microsoft.com/office/drawing/2014/main" val="3689260498"/>
                    </a:ext>
                  </a:extLst>
                </a:gridCol>
                <a:gridCol w="926432">
                  <a:extLst>
                    <a:ext uri="{9D8B030D-6E8A-4147-A177-3AD203B41FA5}">
                      <a16:colId xmlns:a16="http://schemas.microsoft.com/office/drawing/2014/main" val="4231899515"/>
                    </a:ext>
                  </a:extLst>
                </a:gridCol>
              </a:tblGrid>
              <a:tr h="312821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Qualifications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Essential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Desirable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070620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30988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Level 3 Certificate in Communication Support for Deaf Learners (or willing to</a:t>
                      </a:r>
                      <a:r>
                        <a:rPr lang="en-US" sz="1400" spc="-27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train</a:t>
                      </a:r>
                      <a:r>
                        <a:rPr lang="en-US" sz="1400" spc="-1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towards</a:t>
                      </a:r>
                      <a:r>
                        <a:rPr lang="en-US" sz="1400" spc="2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as soon as</a:t>
                      </a:r>
                      <a:r>
                        <a:rPr lang="en-US" sz="1400" spc="-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practicable</a:t>
                      </a:r>
                      <a:r>
                        <a:rPr lang="en-US" sz="1400" spc="-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after</a:t>
                      </a:r>
                      <a:r>
                        <a:rPr lang="en-US" sz="1400" spc="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appointment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)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16954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31691"/>
                  </a:ext>
                </a:extLst>
              </a:tr>
              <a:tr h="223216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Modifying</a:t>
                      </a:r>
                      <a:r>
                        <a:rPr lang="en-US" sz="1400" spc="-20" dirty="0" smtClean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written</a:t>
                      </a:r>
                      <a:r>
                        <a:rPr lang="en-US" sz="1400" spc="-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English</a:t>
                      </a:r>
                      <a:r>
                        <a:rPr lang="en-US" sz="1400" spc="-2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texts</a:t>
                      </a:r>
                      <a:r>
                        <a:rPr lang="en-US" sz="1400" spc="-1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en-US" sz="1400" spc="-1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Deaf</a:t>
                      </a:r>
                      <a:r>
                        <a:rPr lang="en-US" sz="1400" spc="-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people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729474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64071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A good level of general education across a range of curricula including</a:t>
                      </a:r>
                      <a:r>
                        <a:rPr lang="en-US" sz="1400" spc="-27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Mathematics,</a:t>
                      </a:r>
                      <a:r>
                        <a:rPr lang="en-US" sz="1400" spc="-1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English and</a:t>
                      </a:r>
                      <a:r>
                        <a:rPr lang="en-US" sz="1400" spc="1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IT</a:t>
                      </a:r>
                    </a:p>
                    <a:p>
                      <a:pPr marL="67945" marR="640715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856081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British</a:t>
                      </a:r>
                      <a:r>
                        <a:rPr lang="en-US" sz="1400" spc="-2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Sign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Language Level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2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proficient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signer</a:t>
                      </a:r>
                    </a:p>
                    <a:p>
                      <a:pPr marL="67945" algn="ctr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66761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British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Sign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Language Level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3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(or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willing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train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towards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soon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practicable</a:t>
                      </a:r>
                      <a:r>
                        <a:rPr lang="en-US" sz="1400" spc="-26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after appointment</a:t>
                      </a: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)</a:t>
                      </a:r>
                    </a:p>
                    <a:p>
                      <a:pPr marL="67945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072839"/>
                  </a:ext>
                </a:extLst>
              </a:tr>
              <a:tr h="223216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GCSE</a:t>
                      </a:r>
                      <a:r>
                        <a:rPr lang="en-US" sz="1400" spc="-1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English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grade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4 –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9</a:t>
                      </a:r>
                      <a:r>
                        <a:rPr lang="en-US" sz="14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(C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–A*)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equivalent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224794"/>
                  </a:ext>
                </a:extLst>
              </a:tr>
              <a:tr h="214346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Experience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Essential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Desirable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997958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Supporting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communicating for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learners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educational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setting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124074"/>
                  </a:ext>
                </a:extLst>
              </a:tr>
              <a:tr h="223216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Contributing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Individual Learning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Plans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helping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track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learner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progress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968000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Using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range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of strategies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resolve potentially</a:t>
                      </a:r>
                      <a:r>
                        <a:rPr lang="en-US" sz="1400" spc="-3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challenging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behaviours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276165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30988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Putting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SEND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legislation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into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practice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for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benefit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of children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young</a:t>
                      </a:r>
                      <a:r>
                        <a:rPr lang="en-US" sz="1400" spc="-26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people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879434"/>
                  </a:ext>
                </a:extLst>
              </a:tr>
              <a:tr h="214346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Knowledge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Essential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Desirable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21984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47180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 range of positive strategies and interventions to support the progress of</a:t>
                      </a:r>
                      <a:r>
                        <a:rPr lang="en-US" sz="1400" spc="-27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learners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571507"/>
                  </a:ext>
                </a:extLst>
              </a:tr>
              <a:tr h="722865">
                <a:tc>
                  <a:txBody>
                    <a:bodyPr/>
                    <a:lstStyle/>
                    <a:p>
                      <a:pPr marL="67945" marR="11811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 effects of specific types of communicative behaviour, e.g. proximity, tone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gesture, and non-verbal behaviour, e.g. body language, personal space, on</a:t>
                      </a:r>
                      <a:r>
                        <a:rPr lang="en-US" sz="1400" spc="-27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pupils’ emotional and behavioural responses, and how positive examples of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these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can improve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pupils’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self-esteem</a:t>
                      </a:r>
                      <a:r>
                        <a:rPr lang="en-US" sz="1400" spc="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social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response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411583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Deaf</a:t>
                      </a:r>
                      <a:r>
                        <a:rPr lang="en-US" sz="1400" spc="1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Community</a:t>
                      </a:r>
                      <a:r>
                        <a:rPr lang="en-US" sz="1400" spc="-3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context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303569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rights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of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children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young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people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including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right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 treated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with</a:t>
                      </a:r>
                      <a:r>
                        <a:rPr lang="en-US" sz="1400" spc="-26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dignity</a:t>
                      </a:r>
                      <a:r>
                        <a:rPr lang="en-US" sz="1400" spc="-3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respect</a:t>
                      </a:r>
                    </a:p>
                    <a:p>
                      <a:pPr marL="67945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095292"/>
                  </a:ext>
                </a:extLst>
              </a:tr>
              <a:tr h="214346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Skills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Essential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Desirable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778919"/>
                  </a:ext>
                </a:extLst>
              </a:tr>
              <a:tr h="382128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Able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 build positive and constructive relationships with children and young</a:t>
                      </a:r>
                      <a:r>
                        <a:rPr lang="en-US" sz="1400" spc="-26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people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397293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Able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work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autonomously</a:t>
                      </a:r>
                      <a:r>
                        <a:rPr lang="en-US" sz="1400" spc="-3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on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one: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one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basis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383255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Proficient</a:t>
                      </a:r>
                      <a:r>
                        <a:rPr lang="en-US" sz="1400" spc="25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communication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both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British Sign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Language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English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174181"/>
                  </a:ext>
                </a:extLst>
              </a:tr>
              <a:tr h="222477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Ability</a:t>
                      </a:r>
                      <a:r>
                        <a:rPr lang="en-US" sz="1400" spc="-2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work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non-judgemental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confidential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manner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449263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Able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 use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strategies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for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rebuilding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damaged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emotional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relationships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between</a:t>
                      </a:r>
                      <a:r>
                        <a:rPr lang="en-US" sz="1400" spc="-26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pupils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their</a:t>
                      </a:r>
                      <a:r>
                        <a:rPr lang="en-US" sz="14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peers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900650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69786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Ability to promote good team working, support colleagues and remain</a:t>
                      </a:r>
                      <a:r>
                        <a:rPr lang="en-US" sz="1400" spc="-27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professional at</a:t>
                      </a:r>
                      <a:r>
                        <a:rPr lang="en-US" sz="14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all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times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315367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30988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Ability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create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maintain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positive learning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environment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where</a:t>
                      </a:r>
                      <a:r>
                        <a:rPr lang="en-US" sz="14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young</a:t>
                      </a:r>
                      <a:r>
                        <a:rPr lang="en-US" sz="1400" spc="-26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people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feel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safe,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happy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engage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teaching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learning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879709"/>
                  </a:ext>
                </a:extLst>
              </a:tr>
              <a:tr h="552866">
                <a:tc>
                  <a:txBody>
                    <a:bodyPr/>
                    <a:lstStyle/>
                    <a:p>
                      <a:pPr marL="67945" marR="11811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ability</a:t>
                      </a:r>
                      <a:r>
                        <a:rPr lang="en-US" sz="1400" spc="-3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 reflect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on own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behaviour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for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example,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 importance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of modelling</a:t>
                      </a:r>
                      <a:r>
                        <a:rPr lang="en-US" sz="1400" spc="-26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 behaviour you want to see and the implications of this for your own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behaviour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283728"/>
                  </a:ext>
                </a:extLst>
              </a:tr>
              <a:tr h="214346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Other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Essential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Desirable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965885"/>
                  </a:ext>
                </a:extLst>
              </a:tr>
              <a:tr h="554344">
                <a:tc>
                  <a:txBody>
                    <a:bodyPr/>
                    <a:lstStyle/>
                    <a:p>
                      <a:pPr marL="67945" marR="11938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health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physical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capacity</a:t>
                      </a:r>
                      <a:r>
                        <a:rPr lang="en-US" sz="1400" spc="-4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 provide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continuity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of support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for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teaching</a:t>
                      </a:r>
                      <a:r>
                        <a:rPr lang="en-US" sz="1400" spc="-26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learning as set out in The Education (Health Standards) (England)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Regulations</a:t>
                      </a:r>
                      <a:r>
                        <a:rPr lang="en-US" sz="1400" spc="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2003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64532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Appropriate</a:t>
                      </a:r>
                      <a:r>
                        <a:rPr lang="en-US" sz="1400" spc="-2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assertiveness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negotiation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skills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for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working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with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young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people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927378"/>
                  </a:ext>
                </a:extLst>
              </a:tr>
              <a:tr h="382867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Emotionally</a:t>
                      </a:r>
                      <a:r>
                        <a:rPr lang="en-US" sz="1400" spc="-3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resilient, able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remain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calm when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faced with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sensitive/emotional</a:t>
                      </a:r>
                      <a:r>
                        <a:rPr lang="en-US" sz="1400" spc="-26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matters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when</a:t>
                      </a:r>
                      <a:r>
                        <a:rPr lang="en-US" sz="1400" spc="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working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under</a:t>
                      </a:r>
                      <a:r>
                        <a:rPr lang="en-US" sz="1400" spc="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pressure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547896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309245"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 marR="309245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Motivated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 take responsibility for own continuing professional development</a:t>
                      </a:r>
                      <a:r>
                        <a:rPr lang="en-US" sz="1400" spc="-26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(CPD)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participate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 whole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school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departmental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CPD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sessions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389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943" y="2148702"/>
            <a:ext cx="8543925" cy="1266824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apply</a:t>
            </a:r>
            <a:endParaRPr lang="en-GB" sz="3600" b="1" dirty="0">
              <a:solidFill>
                <a:srgbClr val="0E0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9092" y="3415525"/>
            <a:ext cx="8780167" cy="5393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our careers pages 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here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	at</a:t>
            </a:r>
            <a:r>
              <a:rPr lang="en-GB" sz="2800" dirty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GB" sz="2800" dirty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www.rsdd.org.uk/careers</a:t>
            </a:r>
            <a:endParaRPr lang="en-GB" sz="2800" dirty="0" smtClean="0">
              <a:solidFill>
                <a:srgbClr val="0E0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Download, complete and send your application 	form to Kristy.Orpwood@rsdd.org.uk </a:t>
            </a:r>
          </a:p>
          <a:p>
            <a:pPr marL="0" indent="0">
              <a:buNone/>
            </a:pPr>
            <a:endParaRPr lang="en-GB" sz="2800" dirty="0" smtClean="0">
              <a:solidFill>
                <a:srgbClr val="0E0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shortlisted for a role you will also 	need 	to complete the Self Declaration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Closing Date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 27 November 2024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Interviews: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 December 2024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2943" y="635924"/>
            <a:ext cx="8721090" cy="1354217"/>
          </a:xfrm>
          <a:prstGeom prst="rect">
            <a:avLst/>
          </a:prstGeom>
          <a:solidFill>
            <a:srgbClr val="0E0543"/>
          </a:solidFill>
        </p:spPr>
        <p:txBody>
          <a:bodyPr wrap="square">
            <a:spAutoFit/>
          </a:bodyPr>
          <a:lstStyle/>
          <a:p>
            <a:r>
              <a:rPr lang="en-GB" sz="2800" i="1" dirty="0">
                <a:solidFill>
                  <a:schemeClr val="bg1"/>
                </a:solidFill>
                <a:latin typeface="CIDFont+F6"/>
              </a:rPr>
              <a:t>Find out what we have been up to </a:t>
            </a:r>
            <a:r>
              <a:rPr lang="en-GB" i="1" dirty="0">
                <a:solidFill>
                  <a:schemeClr val="bg1"/>
                </a:solidFill>
                <a:latin typeface="CIDFont+F6"/>
              </a:rPr>
              <a:t>on our Facebook pages at </a:t>
            </a:r>
            <a:r>
              <a:rPr lang="en-GB" i="1" dirty="0" smtClean="0">
                <a:solidFill>
                  <a:schemeClr val="bg1"/>
                </a:solidFill>
                <a:latin typeface="CIDFont+F7"/>
                <a:hlinkClick r:id="rId4"/>
              </a:rPr>
              <a:t>www.facebook.com/RSDDOfficial</a:t>
            </a:r>
            <a:r>
              <a:rPr lang="en-GB" i="1" dirty="0" smtClean="0">
                <a:solidFill>
                  <a:schemeClr val="bg1"/>
                </a:solidFill>
                <a:latin typeface="CIDFont+F7"/>
              </a:rPr>
              <a:t> </a:t>
            </a:r>
            <a:r>
              <a:rPr lang="en-GB" i="1" dirty="0" smtClean="0">
                <a:solidFill>
                  <a:schemeClr val="bg1"/>
                </a:solidFill>
                <a:latin typeface="CIDFont+F6"/>
              </a:rPr>
              <a:t>and/or </a:t>
            </a:r>
            <a:r>
              <a:rPr lang="en-GB" i="1" dirty="0">
                <a:solidFill>
                  <a:schemeClr val="bg1"/>
                </a:solidFill>
                <a:latin typeface="CIDFont+F6"/>
              </a:rPr>
              <a:t>why not come and see for yourself? Contact us on 07500 </a:t>
            </a:r>
            <a:r>
              <a:rPr lang="en-GB" i="1" dirty="0" smtClean="0">
                <a:solidFill>
                  <a:schemeClr val="bg1"/>
                </a:solidFill>
                <a:latin typeface="CIDFont+F6"/>
              </a:rPr>
              <a:t>878565 (Voice/SMS/ BSL WhatsApp) </a:t>
            </a:r>
            <a:r>
              <a:rPr lang="en-GB" i="1" dirty="0">
                <a:solidFill>
                  <a:schemeClr val="bg1"/>
                </a:solidFill>
                <a:latin typeface="CIDFont+F6"/>
              </a:rPr>
              <a:t>to visit in person or book an informal </a:t>
            </a:r>
            <a:r>
              <a:rPr lang="en-GB" i="1" dirty="0" smtClean="0">
                <a:solidFill>
                  <a:schemeClr val="bg1"/>
                </a:solidFill>
                <a:latin typeface="CIDFont+F6"/>
              </a:rPr>
              <a:t>chat about </a:t>
            </a:r>
            <a:r>
              <a:rPr lang="en-GB" i="1" dirty="0">
                <a:solidFill>
                  <a:schemeClr val="bg1"/>
                </a:solidFill>
                <a:latin typeface="CIDFont+F6"/>
              </a:rPr>
              <a:t>the role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8" name="Picture 7" descr="social-ima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25" y="8809462"/>
            <a:ext cx="6182360" cy="565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72" y="14798581"/>
            <a:ext cx="431746" cy="444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49" y="14836676"/>
            <a:ext cx="495238" cy="406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52" y="14836676"/>
            <a:ext cx="507936" cy="368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07" y="3521063"/>
            <a:ext cx="338811" cy="337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2" y="4905321"/>
            <a:ext cx="338811" cy="337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3" y="6276868"/>
            <a:ext cx="350388" cy="3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5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b6cb43a-1faa-4f81-8cb4-cba6b9d77756">
      <UserInfo>
        <DisplayName/>
        <AccountId xsi:nil="true"/>
        <AccountType/>
      </UserInfo>
    </SharedWithUsers>
    <lcf76f155ced4ddcb4097134ff3c332f xmlns="2fd646e1-0b95-4d0a-943f-ffc713a14475">
      <Terms xmlns="http://schemas.microsoft.com/office/infopath/2007/PartnerControls"/>
    </lcf76f155ced4ddcb4097134ff3c332f>
    <TaxCatchAll xmlns="7b6cb43a-1faa-4f81-8cb4-cba6b9d7775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A4B51F2E06B94390DC4DC92FD8D9E1" ma:contentTypeVersion="18" ma:contentTypeDescription="Create a new document." ma:contentTypeScope="" ma:versionID="e406ac5f69feda11ca764831ddd7d3c2">
  <xsd:schema xmlns:xsd="http://www.w3.org/2001/XMLSchema" xmlns:xs="http://www.w3.org/2001/XMLSchema" xmlns:p="http://schemas.microsoft.com/office/2006/metadata/properties" xmlns:ns2="2fd646e1-0b95-4d0a-943f-ffc713a14475" xmlns:ns3="7b6cb43a-1faa-4f81-8cb4-cba6b9d77756" targetNamespace="http://schemas.microsoft.com/office/2006/metadata/properties" ma:root="true" ma:fieldsID="ab1f0a1c4a5e19cf8233fb192bcb30be" ns2:_="" ns3:_="">
    <xsd:import namespace="2fd646e1-0b95-4d0a-943f-ffc713a14475"/>
    <xsd:import namespace="7b6cb43a-1faa-4f81-8cb4-cba6b9d777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d646e1-0b95-4d0a-943f-ffc713a144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7292530-6b5a-4ff1-969a-a0cf6c90bd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6cb43a-1faa-4f81-8cb4-cba6b9d7775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4a2956d-57ee-4cb0-88e7-1d8960a699d2}" ma:internalName="TaxCatchAll" ma:showField="CatchAllData" ma:web="7b6cb43a-1faa-4f81-8cb4-cba6b9d777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A34E26-60ED-4F4A-BFD7-D15759CD1107}">
  <ds:schemaRefs>
    <ds:schemaRef ds:uri="http://schemas.microsoft.com/office/2006/documentManagement/types"/>
    <ds:schemaRef ds:uri="2fd646e1-0b95-4d0a-943f-ffc713a14475"/>
    <ds:schemaRef ds:uri="http://purl.org/dc/terms/"/>
    <ds:schemaRef ds:uri="http://schemas.openxmlformats.org/package/2006/metadata/core-properties"/>
    <ds:schemaRef ds:uri="7b6cb43a-1faa-4f81-8cb4-cba6b9d77756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38635A-442D-4316-AFCC-6BC19F227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d646e1-0b95-4d0a-943f-ffc713a14475"/>
    <ds:schemaRef ds:uri="7b6cb43a-1faa-4f81-8cb4-cba6b9d777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1CF13C-9816-40D8-BED3-8EDCD63B29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1368</TotalTime>
  <Words>756</Words>
  <Application>Microsoft Office PowerPoint</Application>
  <PresentationFormat>Custom</PresentationFormat>
  <Paragraphs>133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Arial MT</vt:lpstr>
      <vt:lpstr>Calibri</vt:lpstr>
      <vt:lpstr>Calibri Light</vt:lpstr>
      <vt:lpstr>Castoro</vt:lpstr>
      <vt:lpstr>CIDFont+F6</vt:lpstr>
      <vt:lpstr>CIDFont+F7</vt:lpstr>
      <vt:lpstr>Open Sans</vt:lpstr>
      <vt:lpstr>Symbol</vt:lpstr>
      <vt:lpstr>Times New Roman</vt:lpstr>
      <vt:lpstr>Office Theme</vt:lpstr>
      <vt:lpstr>PowerPoint Presentation</vt:lpstr>
      <vt:lpstr>Contents  </vt:lpstr>
      <vt:lpstr>Our School  </vt:lpstr>
      <vt:lpstr>Pay &amp; Accountabilities</vt:lpstr>
      <vt:lpstr>The Person</vt:lpstr>
      <vt:lpstr>How to apply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&amp; Safety and PFI Manager</dc:title>
  <dc:creator>Lyndsey Appleyard (TSAT Staff)</dc:creator>
  <cp:lastModifiedBy>Helen Radford</cp:lastModifiedBy>
  <cp:revision>419</cp:revision>
  <dcterms:created xsi:type="dcterms:W3CDTF">2021-02-03T08:10:05Z</dcterms:created>
  <dcterms:modified xsi:type="dcterms:W3CDTF">2025-01-16T08:45:29Z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0x010100E845C5B93849C14D9D4E3F71E4EF30B7</vt:lpwstr>
  </property>
  <property fmtid="{D5CDD505-2E9C-101B-9397-08002B2CF9AE}" pid="3" name="MediaServiceImageTags">
    <vt:lpwstr/>
  </property>
  <property fmtid="{D5CDD505-2E9C-101B-9397-08002B2CF9AE}" pid="4" name="Order">
    <vt:r8>361100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