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12"/>
  </p:notesMasterIdLst>
  <p:sldIdLst>
    <p:sldId id="256" r:id="rId5"/>
    <p:sldId id="289" r:id="rId6"/>
    <p:sldId id="307" r:id="rId7"/>
    <p:sldId id="304" r:id="rId8"/>
    <p:sldId id="305" r:id="rId9"/>
    <p:sldId id="308" r:id="rId10"/>
    <p:sldId id="306" r:id="rId11"/>
  </p:sldIdLst>
  <p:sldSz cx="9906000" cy="176101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0543"/>
    <a:srgbClr val="2C2D5A"/>
    <a:srgbClr val="F8D7CD"/>
    <a:srgbClr val="FCEC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545" autoAdjust="0"/>
    <p:restoredTop sz="94660"/>
  </p:normalViewPr>
  <p:slideViewPr>
    <p:cSldViewPr snapToGrid="0">
      <p:cViewPr>
        <p:scale>
          <a:sx n="70" d="100"/>
          <a:sy n="70" d="100"/>
        </p:scale>
        <p:origin x="930" y="-11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26"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ra Shaw (Southey Green Staff)" userId="a895f72b-f112-44fb-b30f-d158948156bc" providerId="ADAL" clId="{BD39112A-B6CD-4832-A187-9595C5586AE0}"/>
    <pc:docChg chg="modSld">
      <pc:chgData name="Sandra Shaw (Southey Green Staff)" userId="a895f72b-f112-44fb-b30f-d158948156bc" providerId="ADAL" clId="{BD39112A-B6CD-4832-A187-9595C5586AE0}" dt="2024-09-12T13:15:08.818" v="11" actId="20577"/>
      <pc:docMkLst>
        <pc:docMk/>
      </pc:docMkLst>
      <pc:sldChg chg="modSp mod">
        <pc:chgData name="Sandra Shaw (Southey Green Staff)" userId="a895f72b-f112-44fb-b30f-d158948156bc" providerId="ADAL" clId="{BD39112A-B6CD-4832-A187-9595C5586AE0}" dt="2024-09-12T13:15:08.818" v="11" actId="20577"/>
        <pc:sldMkLst>
          <pc:docMk/>
          <pc:sldMk cId="4008758116" sldId="278"/>
        </pc:sldMkLst>
        <pc:spChg chg="mod">
          <ac:chgData name="Sandra Shaw (Southey Green Staff)" userId="a895f72b-f112-44fb-b30f-d158948156bc" providerId="ADAL" clId="{BD39112A-B6CD-4832-A187-9595C5586AE0}" dt="2024-09-12T13:15:08.818" v="11" actId="20577"/>
          <ac:spMkLst>
            <pc:docMk/>
            <pc:sldMk cId="4008758116" sldId="278"/>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728C71-6834-41A1-8572-A0119AF90C99}"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9DD0A814-6E01-42CB-8AE3-F135AD9E7B9A}">
      <dgm:prSet/>
      <dgm:spPr/>
      <dgm:t>
        <a:bodyPr/>
        <a:lstStyle/>
        <a:p>
          <a:r>
            <a:rPr lang="en-GB" dirty="0"/>
            <a:t>1. </a:t>
          </a:r>
          <a:r>
            <a:rPr lang="en-GB" dirty="0" smtClean="0"/>
            <a:t>Our School </a:t>
          </a:r>
          <a:endParaRPr lang="en-US" dirty="0"/>
        </a:p>
      </dgm:t>
    </dgm:pt>
    <dgm:pt modelId="{84B9F096-ED3A-45D2-8848-90E4A0518AEC}" type="parTrans" cxnId="{E0C95DAC-1F1F-4CA4-86C6-C97CB057D69A}">
      <dgm:prSet/>
      <dgm:spPr/>
      <dgm:t>
        <a:bodyPr/>
        <a:lstStyle/>
        <a:p>
          <a:endParaRPr lang="en-US"/>
        </a:p>
      </dgm:t>
    </dgm:pt>
    <dgm:pt modelId="{AFBE7691-66A4-467E-A1BC-1A818CEAC0E8}" type="sibTrans" cxnId="{E0C95DAC-1F1F-4CA4-86C6-C97CB057D69A}">
      <dgm:prSet/>
      <dgm:spPr/>
      <dgm:t>
        <a:bodyPr/>
        <a:lstStyle/>
        <a:p>
          <a:endParaRPr lang="en-US"/>
        </a:p>
      </dgm:t>
    </dgm:pt>
    <dgm:pt modelId="{A1F20CEB-87C4-46CF-8D05-6B3C70EDAF18}">
      <dgm:prSet/>
      <dgm:spPr/>
      <dgm:t>
        <a:bodyPr/>
        <a:lstStyle/>
        <a:p>
          <a:r>
            <a:rPr lang="en-GB" dirty="0" smtClean="0"/>
            <a:t>2. Pay and accountabilities</a:t>
          </a:r>
          <a:r>
            <a:rPr lang="en-GB" dirty="0"/>
            <a:t> </a:t>
          </a:r>
          <a:endParaRPr lang="en-US" dirty="0"/>
        </a:p>
      </dgm:t>
    </dgm:pt>
    <dgm:pt modelId="{7E2EE53B-78D4-42AB-84A6-DD8871DDCC5E}" type="parTrans" cxnId="{AB8681B2-C61F-4310-B0CB-FB9ECC3E5CC1}">
      <dgm:prSet/>
      <dgm:spPr/>
      <dgm:t>
        <a:bodyPr/>
        <a:lstStyle/>
        <a:p>
          <a:endParaRPr lang="en-US"/>
        </a:p>
      </dgm:t>
    </dgm:pt>
    <dgm:pt modelId="{57713266-F38B-40B6-9D00-3006B3761381}" type="sibTrans" cxnId="{AB8681B2-C61F-4310-B0CB-FB9ECC3E5CC1}">
      <dgm:prSet/>
      <dgm:spPr/>
      <dgm:t>
        <a:bodyPr/>
        <a:lstStyle/>
        <a:p>
          <a:endParaRPr lang="en-US"/>
        </a:p>
      </dgm:t>
    </dgm:pt>
    <dgm:pt modelId="{BD42BF58-1D1A-403E-9DAE-10080DED10F9}">
      <dgm:prSet/>
      <dgm:spPr/>
      <dgm:t>
        <a:bodyPr/>
        <a:lstStyle/>
        <a:p>
          <a:r>
            <a:rPr lang="en-GB" dirty="0" smtClean="0"/>
            <a:t>3. The Person </a:t>
          </a:r>
          <a:endParaRPr lang="en-US" dirty="0"/>
        </a:p>
      </dgm:t>
    </dgm:pt>
    <dgm:pt modelId="{74DA8D4F-2AB4-4023-A4A6-76FE3DA8CECC}" type="parTrans" cxnId="{80D62282-6310-4FFE-A48B-5E0348C3B42D}">
      <dgm:prSet/>
      <dgm:spPr/>
      <dgm:t>
        <a:bodyPr/>
        <a:lstStyle/>
        <a:p>
          <a:endParaRPr lang="en-US"/>
        </a:p>
      </dgm:t>
    </dgm:pt>
    <dgm:pt modelId="{B73CC80F-8E00-406D-A453-32EF54E89D67}" type="sibTrans" cxnId="{80D62282-6310-4FFE-A48B-5E0348C3B42D}">
      <dgm:prSet/>
      <dgm:spPr/>
      <dgm:t>
        <a:bodyPr/>
        <a:lstStyle/>
        <a:p>
          <a:endParaRPr lang="en-US"/>
        </a:p>
      </dgm:t>
    </dgm:pt>
    <dgm:pt modelId="{48BD88B5-13EC-4AB9-AF11-77A9414B59F7}">
      <dgm:prSet/>
      <dgm:spPr/>
      <dgm:t>
        <a:bodyPr/>
        <a:lstStyle/>
        <a:p>
          <a:r>
            <a:rPr lang="en-GB" dirty="0" smtClean="0"/>
            <a:t>4. How to apply  </a:t>
          </a:r>
          <a:endParaRPr lang="en-US" dirty="0"/>
        </a:p>
      </dgm:t>
    </dgm:pt>
    <dgm:pt modelId="{3A38CEBC-D86C-45FE-A631-B31BEE1273AE}" type="parTrans" cxnId="{4983C17C-2790-4636-AB4D-43523AB7CD61}">
      <dgm:prSet/>
      <dgm:spPr/>
      <dgm:t>
        <a:bodyPr/>
        <a:lstStyle/>
        <a:p>
          <a:endParaRPr lang="en-US"/>
        </a:p>
      </dgm:t>
    </dgm:pt>
    <dgm:pt modelId="{81624A8B-C380-45C4-A935-772603B606D6}" type="sibTrans" cxnId="{4983C17C-2790-4636-AB4D-43523AB7CD61}">
      <dgm:prSet/>
      <dgm:spPr/>
      <dgm:t>
        <a:bodyPr/>
        <a:lstStyle/>
        <a:p>
          <a:endParaRPr lang="en-US"/>
        </a:p>
      </dgm:t>
    </dgm:pt>
    <dgm:pt modelId="{500CC2E5-39E4-4D1B-8DE6-E266BDB95331}">
      <dgm:prSet/>
      <dgm:spPr/>
      <dgm:t>
        <a:bodyPr/>
        <a:lstStyle/>
        <a:p>
          <a:r>
            <a:rPr lang="en-GB" dirty="0" smtClean="0"/>
            <a:t>5. Selection &amp; Assessment | Dates</a:t>
          </a:r>
          <a:endParaRPr lang="en-US" dirty="0"/>
        </a:p>
      </dgm:t>
    </dgm:pt>
    <dgm:pt modelId="{D36CE576-1F4E-4595-9189-662536586C9C}" type="parTrans" cxnId="{D44D198D-D806-4D40-9155-753A27ED9C05}">
      <dgm:prSet/>
      <dgm:spPr/>
      <dgm:t>
        <a:bodyPr/>
        <a:lstStyle/>
        <a:p>
          <a:endParaRPr lang="en-US"/>
        </a:p>
      </dgm:t>
    </dgm:pt>
    <dgm:pt modelId="{70ACF215-7055-4F59-A622-6E7BB0DB1288}" type="sibTrans" cxnId="{D44D198D-D806-4D40-9155-753A27ED9C05}">
      <dgm:prSet/>
      <dgm:spPr/>
      <dgm:t>
        <a:bodyPr/>
        <a:lstStyle/>
        <a:p>
          <a:endParaRPr lang="en-US"/>
        </a:p>
      </dgm:t>
    </dgm:pt>
    <dgm:pt modelId="{44CA898F-012D-494B-B0AC-330F8862B2F2}" type="pres">
      <dgm:prSet presAssocID="{DA728C71-6834-41A1-8572-A0119AF90C99}" presName="linear" presStyleCnt="0">
        <dgm:presLayoutVars>
          <dgm:animLvl val="lvl"/>
          <dgm:resizeHandles val="exact"/>
        </dgm:presLayoutVars>
      </dgm:prSet>
      <dgm:spPr/>
      <dgm:t>
        <a:bodyPr/>
        <a:lstStyle/>
        <a:p>
          <a:endParaRPr lang="en-US"/>
        </a:p>
      </dgm:t>
    </dgm:pt>
    <dgm:pt modelId="{B683CD63-5CBD-456E-8EA7-7D472ADDE3A8}" type="pres">
      <dgm:prSet presAssocID="{9DD0A814-6E01-42CB-8AE3-F135AD9E7B9A}" presName="parentText" presStyleLbl="node1" presStyleIdx="0" presStyleCnt="5" custAng="0" custScaleY="44499" custLinFactY="-6001" custLinFactNeighborY="-100000">
        <dgm:presLayoutVars>
          <dgm:chMax val="0"/>
          <dgm:bulletEnabled val="1"/>
        </dgm:presLayoutVars>
      </dgm:prSet>
      <dgm:spPr/>
      <dgm:t>
        <a:bodyPr/>
        <a:lstStyle/>
        <a:p>
          <a:endParaRPr lang="en-US"/>
        </a:p>
      </dgm:t>
    </dgm:pt>
    <dgm:pt modelId="{7256F132-6754-4EC5-B177-69F0BB11BBFB}" type="pres">
      <dgm:prSet presAssocID="{AFBE7691-66A4-467E-A1BC-1A818CEAC0E8}" presName="spacer" presStyleCnt="0"/>
      <dgm:spPr/>
      <dgm:t>
        <a:bodyPr/>
        <a:lstStyle/>
        <a:p>
          <a:endParaRPr lang="en-US"/>
        </a:p>
      </dgm:t>
    </dgm:pt>
    <dgm:pt modelId="{06D9AA76-9163-45F6-89BE-93A185008F1B}" type="pres">
      <dgm:prSet presAssocID="{A1F20CEB-87C4-46CF-8D05-6B3C70EDAF18}" presName="parentText" presStyleLbl="node1" presStyleIdx="1" presStyleCnt="5" custAng="0" custScaleY="46653" custLinFactY="-10977" custLinFactNeighborX="932" custLinFactNeighborY="-100000">
        <dgm:presLayoutVars>
          <dgm:chMax val="0"/>
          <dgm:bulletEnabled val="1"/>
        </dgm:presLayoutVars>
      </dgm:prSet>
      <dgm:spPr/>
      <dgm:t>
        <a:bodyPr/>
        <a:lstStyle/>
        <a:p>
          <a:endParaRPr lang="en-US"/>
        </a:p>
      </dgm:t>
    </dgm:pt>
    <dgm:pt modelId="{D985DCB2-B52E-4496-B456-EF78126F6FE6}" type="pres">
      <dgm:prSet presAssocID="{57713266-F38B-40B6-9D00-3006B3761381}" presName="spacer" presStyleCnt="0"/>
      <dgm:spPr/>
      <dgm:t>
        <a:bodyPr/>
        <a:lstStyle/>
        <a:p>
          <a:endParaRPr lang="en-US"/>
        </a:p>
      </dgm:t>
    </dgm:pt>
    <dgm:pt modelId="{EA72C71A-E0B1-46D9-B822-444EF3E88D5E}" type="pres">
      <dgm:prSet presAssocID="{BD42BF58-1D1A-403E-9DAE-10080DED10F9}" presName="parentText" presStyleLbl="node1" presStyleIdx="2" presStyleCnt="5" custScaleY="38987" custLinFactY="-14575" custLinFactNeighborY="-100000">
        <dgm:presLayoutVars>
          <dgm:chMax val="0"/>
          <dgm:bulletEnabled val="1"/>
        </dgm:presLayoutVars>
      </dgm:prSet>
      <dgm:spPr/>
      <dgm:t>
        <a:bodyPr/>
        <a:lstStyle/>
        <a:p>
          <a:endParaRPr lang="en-US"/>
        </a:p>
      </dgm:t>
    </dgm:pt>
    <dgm:pt modelId="{B13835DD-D7C7-46D0-BA06-215912AF9387}" type="pres">
      <dgm:prSet presAssocID="{B73CC80F-8E00-406D-A453-32EF54E89D67}" presName="spacer" presStyleCnt="0"/>
      <dgm:spPr/>
      <dgm:t>
        <a:bodyPr/>
        <a:lstStyle/>
        <a:p>
          <a:endParaRPr lang="en-US"/>
        </a:p>
      </dgm:t>
    </dgm:pt>
    <dgm:pt modelId="{3DBA3F21-A57F-4227-BC75-74E39550C7E4}" type="pres">
      <dgm:prSet presAssocID="{48BD88B5-13EC-4AB9-AF11-77A9414B59F7}" presName="parentText" presStyleLbl="node1" presStyleIdx="3" presStyleCnt="5" custScaleY="37679" custLinFactY="-18156" custLinFactNeighborX="0" custLinFactNeighborY="-100000">
        <dgm:presLayoutVars>
          <dgm:chMax val="0"/>
          <dgm:bulletEnabled val="1"/>
        </dgm:presLayoutVars>
      </dgm:prSet>
      <dgm:spPr/>
      <dgm:t>
        <a:bodyPr/>
        <a:lstStyle/>
        <a:p>
          <a:endParaRPr lang="en-US"/>
        </a:p>
      </dgm:t>
    </dgm:pt>
    <dgm:pt modelId="{FAB987C2-AEBB-429C-ABC1-5B749E329E2F}" type="pres">
      <dgm:prSet presAssocID="{81624A8B-C380-45C4-A935-772603B606D6}" presName="spacer" presStyleCnt="0"/>
      <dgm:spPr/>
      <dgm:t>
        <a:bodyPr/>
        <a:lstStyle/>
        <a:p>
          <a:endParaRPr lang="en-US"/>
        </a:p>
      </dgm:t>
    </dgm:pt>
    <dgm:pt modelId="{3C0824E8-027A-476B-BCAF-7123DAD83ED3}" type="pres">
      <dgm:prSet presAssocID="{500CC2E5-39E4-4D1B-8DE6-E266BDB95331}" presName="parentText" presStyleLbl="node1" presStyleIdx="4" presStyleCnt="5" custScaleY="41749" custLinFactY="-22425" custLinFactNeighborY="-100000">
        <dgm:presLayoutVars>
          <dgm:chMax val="0"/>
          <dgm:bulletEnabled val="1"/>
        </dgm:presLayoutVars>
      </dgm:prSet>
      <dgm:spPr/>
      <dgm:t>
        <a:bodyPr/>
        <a:lstStyle/>
        <a:p>
          <a:endParaRPr lang="en-US"/>
        </a:p>
      </dgm:t>
    </dgm:pt>
  </dgm:ptLst>
  <dgm:cxnLst>
    <dgm:cxn modelId="{F32C5F72-5879-4731-BB12-FC971E812BF5}" type="presOf" srcId="{500CC2E5-39E4-4D1B-8DE6-E266BDB95331}" destId="{3C0824E8-027A-476B-BCAF-7123DAD83ED3}" srcOrd="0" destOrd="0" presId="urn:microsoft.com/office/officeart/2005/8/layout/vList2"/>
    <dgm:cxn modelId="{D44D198D-D806-4D40-9155-753A27ED9C05}" srcId="{DA728C71-6834-41A1-8572-A0119AF90C99}" destId="{500CC2E5-39E4-4D1B-8DE6-E266BDB95331}" srcOrd="4" destOrd="0" parTransId="{D36CE576-1F4E-4595-9189-662536586C9C}" sibTransId="{70ACF215-7055-4F59-A622-6E7BB0DB1288}"/>
    <dgm:cxn modelId="{9E478DB9-AD04-481E-96FF-35DCB85BEAF5}" type="presOf" srcId="{48BD88B5-13EC-4AB9-AF11-77A9414B59F7}" destId="{3DBA3F21-A57F-4227-BC75-74E39550C7E4}" srcOrd="0" destOrd="0" presId="urn:microsoft.com/office/officeart/2005/8/layout/vList2"/>
    <dgm:cxn modelId="{4983C17C-2790-4636-AB4D-43523AB7CD61}" srcId="{DA728C71-6834-41A1-8572-A0119AF90C99}" destId="{48BD88B5-13EC-4AB9-AF11-77A9414B59F7}" srcOrd="3" destOrd="0" parTransId="{3A38CEBC-D86C-45FE-A631-B31BEE1273AE}" sibTransId="{81624A8B-C380-45C4-A935-772603B606D6}"/>
    <dgm:cxn modelId="{454B4760-1C6C-420A-A4E7-26E00EE683D5}" type="presOf" srcId="{A1F20CEB-87C4-46CF-8D05-6B3C70EDAF18}" destId="{06D9AA76-9163-45F6-89BE-93A185008F1B}" srcOrd="0" destOrd="0" presId="urn:microsoft.com/office/officeart/2005/8/layout/vList2"/>
    <dgm:cxn modelId="{A2627478-0654-4206-A2AE-089754F0D70D}" type="presOf" srcId="{DA728C71-6834-41A1-8572-A0119AF90C99}" destId="{44CA898F-012D-494B-B0AC-330F8862B2F2}" srcOrd="0" destOrd="0" presId="urn:microsoft.com/office/officeart/2005/8/layout/vList2"/>
    <dgm:cxn modelId="{AB8681B2-C61F-4310-B0CB-FB9ECC3E5CC1}" srcId="{DA728C71-6834-41A1-8572-A0119AF90C99}" destId="{A1F20CEB-87C4-46CF-8D05-6B3C70EDAF18}" srcOrd="1" destOrd="0" parTransId="{7E2EE53B-78D4-42AB-84A6-DD8871DDCC5E}" sibTransId="{57713266-F38B-40B6-9D00-3006B3761381}"/>
    <dgm:cxn modelId="{80D62282-6310-4FFE-A48B-5E0348C3B42D}" srcId="{DA728C71-6834-41A1-8572-A0119AF90C99}" destId="{BD42BF58-1D1A-403E-9DAE-10080DED10F9}" srcOrd="2" destOrd="0" parTransId="{74DA8D4F-2AB4-4023-A4A6-76FE3DA8CECC}" sibTransId="{B73CC80F-8E00-406D-A453-32EF54E89D67}"/>
    <dgm:cxn modelId="{E0C95DAC-1F1F-4CA4-86C6-C97CB057D69A}" srcId="{DA728C71-6834-41A1-8572-A0119AF90C99}" destId="{9DD0A814-6E01-42CB-8AE3-F135AD9E7B9A}" srcOrd="0" destOrd="0" parTransId="{84B9F096-ED3A-45D2-8848-90E4A0518AEC}" sibTransId="{AFBE7691-66A4-467E-A1BC-1A818CEAC0E8}"/>
    <dgm:cxn modelId="{C75D9918-C069-4209-95F8-7854386A5682}" type="presOf" srcId="{9DD0A814-6E01-42CB-8AE3-F135AD9E7B9A}" destId="{B683CD63-5CBD-456E-8EA7-7D472ADDE3A8}" srcOrd="0" destOrd="0" presId="urn:microsoft.com/office/officeart/2005/8/layout/vList2"/>
    <dgm:cxn modelId="{2F768515-4128-42EF-9A64-385B4B731AFA}" type="presOf" srcId="{BD42BF58-1D1A-403E-9DAE-10080DED10F9}" destId="{EA72C71A-E0B1-46D9-B822-444EF3E88D5E}" srcOrd="0" destOrd="0" presId="urn:microsoft.com/office/officeart/2005/8/layout/vList2"/>
    <dgm:cxn modelId="{03145E77-31A9-49B1-9104-EA73F3E151A7}" type="presParOf" srcId="{44CA898F-012D-494B-B0AC-330F8862B2F2}" destId="{B683CD63-5CBD-456E-8EA7-7D472ADDE3A8}" srcOrd="0" destOrd="0" presId="urn:microsoft.com/office/officeart/2005/8/layout/vList2"/>
    <dgm:cxn modelId="{2311D2F3-DCCD-4DD2-AF95-44D5353888AD}" type="presParOf" srcId="{44CA898F-012D-494B-B0AC-330F8862B2F2}" destId="{7256F132-6754-4EC5-B177-69F0BB11BBFB}" srcOrd="1" destOrd="0" presId="urn:microsoft.com/office/officeart/2005/8/layout/vList2"/>
    <dgm:cxn modelId="{0FBBC84C-9B8C-46E7-879D-53626C827913}" type="presParOf" srcId="{44CA898F-012D-494B-B0AC-330F8862B2F2}" destId="{06D9AA76-9163-45F6-89BE-93A185008F1B}" srcOrd="2" destOrd="0" presId="urn:microsoft.com/office/officeart/2005/8/layout/vList2"/>
    <dgm:cxn modelId="{FEF2E962-BC8B-4970-922B-F117606AD71E}" type="presParOf" srcId="{44CA898F-012D-494B-B0AC-330F8862B2F2}" destId="{D985DCB2-B52E-4496-B456-EF78126F6FE6}" srcOrd="3" destOrd="0" presId="urn:microsoft.com/office/officeart/2005/8/layout/vList2"/>
    <dgm:cxn modelId="{7AC671AB-799A-47AA-AB5D-3DAEE39C0D42}" type="presParOf" srcId="{44CA898F-012D-494B-B0AC-330F8862B2F2}" destId="{EA72C71A-E0B1-46D9-B822-444EF3E88D5E}" srcOrd="4" destOrd="0" presId="urn:microsoft.com/office/officeart/2005/8/layout/vList2"/>
    <dgm:cxn modelId="{3D0036E0-6A38-414A-ADE3-8481972E3989}" type="presParOf" srcId="{44CA898F-012D-494B-B0AC-330F8862B2F2}" destId="{B13835DD-D7C7-46D0-BA06-215912AF9387}" srcOrd="5" destOrd="0" presId="urn:microsoft.com/office/officeart/2005/8/layout/vList2"/>
    <dgm:cxn modelId="{AD64ABB0-4455-49E6-9AAD-DA33B9BF242A}" type="presParOf" srcId="{44CA898F-012D-494B-B0AC-330F8862B2F2}" destId="{3DBA3F21-A57F-4227-BC75-74E39550C7E4}" srcOrd="6" destOrd="0" presId="urn:microsoft.com/office/officeart/2005/8/layout/vList2"/>
    <dgm:cxn modelId="{A4131A75-C616-43B4-9C0E-0E131AE60F80}" type="presParOf" srcId="{44CA898F-012D-494B-B0AC-330F8862B2F2}" destId="{FAB987C2-AEBB-429C-ABC1-5B749E329E2F}" srcOrd="7" destOrd="0" presId="urn:microsoft.com/office/officeart/2005/8/layout/vList2"/>
    <dgm:cxn modelId="{301BBF1B-D932-4B76-B447-1DBBE4563130}" type="presParOf" srcId="{44CA898F-012D-494B-B0AC-330F8862B2F2}" destId="{3C0824E8-027A-476B-BCAF-7123DAD83ED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3CD63-5CBD-456E-8EA7-7D472ADDE3A8}">
      <dsp:nvSpPr>
        <dsp:cNvPr id="0" name=""/>
        <dsp:cNvSpPr/>
      </dsp:nvSpPr>
      <dsp:spPr>
        <a:xfrm>
          <a:off x="0" y="2216856"/>
          <a:ext cx="8543925" cy="113134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GB" sz="4000" kern="1200" dirty="0"/>
            <a:t>1. </a:t>
          </a:r>
          <a:r>
            <a:rPr lang="en-GB" sz="4000" kern="1200" dirty="0" smtClean="0"/>
            <a:t>Our School </a:t>
          </a:r>
          <a:endParaRPr lang="en-US" sz="4000" kern="1200" dirty="0"/>
        </a:p>
      </dsp:txBody>
      <dsp:txXfrm>
        <a:off x="55228" y="2272084"/>
        <a:ext cx="8433469" cy="1020891"/>
      </dsp:txXfrm>
    </dsp:sp>
    <dsp:sp modelId="{06D9AA76-9163-45F6-89BE-93A185008F1B}">
      <dsp:nvSpPr>
        <dsp:cNvPr id="0" name=""/>
        <dsp:cNvSpPr/>
      </dsp:nvSpPr>
      <dsp:spPr>
        <a:xfrm>
          <a:off x="0" y="3406012"/>
          <a:ext cx="8543925" cy="118611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GB" sz="4000" kern="1200" dirty="0" smtClean="0"/>
            <a:t>2. Pay and accountabilities</a:t>
          </a:r>
          <a:r>
            <a:rPr lang="en-GB" sz="4000" kern="1200" dirty="0"/>
            <a:t> </a:t>
          </a:r>
          <a:endParaRPr lang="en-US" sz="4000" kern="1200" dirty="0"/>
        </a:p>
      </dsp:txBody>
      <dsp:txXfrm>
        <a:off x="57901" y="3463913"/>
        <a:ext cx="8428123" cy="1070308"/>
      </dsp:txXfrm>
    </dsp:sp>
    <dsp:sp modelId="{EA72C71A-E0B1-46D9-B822-444EF3E88D5E}">
      <dsp:nvSpPr>
        <dsp:cNvPr id="0" name=""/>
        <dsp:cNvSpPr/>
      </dsp:nvSpPr>
      <dsp:spPr>
        <a:xfrm>
          <a:off x="0" y="4684967"/>
          <a:ext cx="8543925" cy="99120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GB" sz="4000" kern="1200" dirty="0" smtClean="0"/>
            <a:t>3. The Person </a:t>
          </a:r>
          <a:endParaRPr lang="en-US" sz="4000" kern="1200" dirty="0"/>
        </a:p>
      </dsp:txBody>
      <dsp:txXfrm>
        <a:off x="48387" y="4733354"/>
        <a:ext cx="8447151" cy="894435"/>
      </dsp:txXfrm>
    </dsp:sp>
    <dsp:sp modelId="{3DBA3F21-A57F-4227-BC75-74E39550C7E4}">
      <dsp:nvSpPr>
        <dsp:cNvPr id="0" name=""/>
        <dsp:cNvSpPr/>
      </dsp:nvSpPr>
      <dsp:spPr>
        <a:xfrm>
          <a:off x="0" y="5769453"/>
          <a:ext cx="8543925" cy="95795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GB" sz="4000" kern="1200" dirty="0" smtClean="0"/>
            <a:t>4. How to apply  </a:t>
          </a:r>
          <a:endParaRPr lang="en-US" sz="4000" kern="1200" dirty="0"/>
        </a:p>
      </dsp:txBody>
      <dsp:txXfrm>
        <a:off x="46763" y="5816216"/>
        <a:ext cx="8450399" cy="864428"/>
      </dsp:txXfrm>
    </dsp:sp>
    <dsp:sp modelId="{3C0824E8-027A-476B-BCAF-7123DAD83ED3}">
      <dsp:nvSpPr>
        <dsp:cNvPr id="0" name=""/>
        <dsp:cNvSpPr/>
      </dsp:nvSpPr>
      <dsp:spPr>
        <a:xfrm>
          <a:off x="0" y="6803192"/>
          <a:ext cx="8543925" cy="10614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GB" sz="4000" kern="1200" dirty="0" smtClean="0"/>
            <a:t>5. Selection &amp; Assessment | Dates</a:t>
          </a:r>
          <a:endParaRPr lang="en-US" sz="4000" kern="1200" dirty="0"/>
        </a:p>
      </dsp:txBody>
      <dsp:txXfrm>
        <a:off x="51815" y="6855007"/>
        <a:ext cx="8440295" cy="9578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93EE5-370C-427C-8836-410287FC5254}" type="datetimeFigureOut">
              <a:rPr lang="en-GB" smtClean="0"/>
              <a:t>18/10/2024</a:t>
            </a:fld>
            <a:endParaRPr lang="en-GB"/>
          </a:p>
        </p:txBody>
      </p:sp>
      <p:sp>
        <p:nvSpPr>
          <p:cNvPr id="4" name="Slide Image Placeholder 3"/>
          <p:cNvSpPr>
            <a:spLocks noGrp="1" noRot="1" noChangeAspect="1"/>
          </p:cNvSpPr>
          <p:nvPr>
            <p:ph type="sldImg" idx="2"/>
          </p:nvPr>
        </p:nvSpPr>
        <p:spPr>
          <a:xfrm>
            <a:off x="2560638" y="1143000"/>
            <a:ext cx="17367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F3F09-3B12-488F-8C99-BE0D6B9F07DB}" type="slidenum">
              <a:rPr lang="en-GB" smtClean="0"/>
              <a:t>‹#›</a:t>
            </a:fld>
            <a:endParaRPr lang="en-GB"/>
          </a:p>
        </p:txBody>
      </p:sp>
    </p:spTree>
    <p:extLst>
      <p:ext uri="{BB962C8B-B14F-4D97-AF65-F5344CB8AC3E}">
        <p14:creationId xmlns:p14="http://schemas.microsoft.com/office/powerpoint/2010/main" val="2327666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0638" y="1143000"/>
            <a:ext cx="1736725" cy="3086100"/>
          </a:xfrm>
        </p:spPr>
      </p:sp>
      <p:sp>
        <p:nvSpPr>
          <p:cNvPr id="3" name="Notes Placeholder 2"/>
          <p:cNvSpPr>
            <a:spLocks noGrp="1"/>
          </p:cNvSpPr>
          <p:nvPr>
            <p:ph type="body" idx="1"/>
          </p:nvPr>
        </p:nvSpPr>
        <p:spPr/>
        <p:txBody>
          <a:bodyPr/>
          <a:lstStyle/>
          <a:p>
            <a:r>
              <a:rPr lang="en-GB" dirty="0"/>
              <a:t>Please keep the branding as Tapton School Academy Trust.</a:t>
            </a:r>
          </a:p>
        </p:txBody>
      </p:sp>
      <p:sp>
        <p:nvSpPr>
          <p:cNvPr id="4" name="Slide Number Placeholder 3"/>
          <p:cNvSpPr>
            <a:spLocks noGrp="1"/>
          </p:cNvSpPr>
          <p:nvPr>
            <p:ph type="sldNum" sz="quarter" idx="5"/>
          </p:nvPr>
        </p:nvSpPr>
        <p:spPr/>
        <p:txBody>
          <a:bodyPr/>
          <a:lstStyle/>
          <a:p>
            <a:fld id="{BC7F3F09-3B12-488F-8C99-BE0D6B9F07DB}" type="slidenum">
              <a:rPr lang="en-GB" smtClean="0"/>
              <a:t>1</a:t>
            </a:fld>
            <a:endParaRPr lang="en-GB" dirty="0"/>
          </a:p>
        </p:txBody>
      </p:sp>
    </p:spTree>
    <p:extLst>
      <p:ext uri="{BB962C8B-B14F-4D97-AF65-F5344CB8AC3E}">
        <p14:creationId xmlns:p14="http://schemas.microsoft.com/office/powerpoint/2010/main" val="3168079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0638" y="1143000"/>
            <a:ext cx="1736725" cy="3086100"/>
          </a:xfrm>
        </p:spPr>
      </p:sp>
      <p:sp>
        <p:nvSpPr>
          <p:cNvPr id="3" name="Notes Placeholder 2"/>
          <p:cNvSpPr>
            <a:spLocks noGrp="1"/>
          </p:cNvSpPr>
          <p:nvPr>
            <p:ph type="body" idx="1"/>
          </p:nvPr>
        </p:nvSpPr>
        <p:spPr/>
        <p:txBody>
          <a:bodyPr/>
          <a:lstStyle/>
          <a:p>
            <a:r>
              <a:rPr lang="en-GB"/>
              <a:t>Alter as applicable</a:t>
            </a:r>
          </a:p>
        </p:txBody>
      </p:sp>
      <p:sp>
        <p:nvSpPr>
          <p:cNvPr id="4" name="Slide Number Placeholder 3"/>
          <p:cNvSpPr>
            <a:spLocks noGrp="1"/>
          </p:cNvSpPr>
          <p:nvPr>
            <p:ph type="sldNum" sz="quarter" idx="5"/>
          </p:nvPr>
        </p:nvSpPr>
        <p:spPr/>
        <p:txBody>
          <a:bodyPr/>
          <a:lstStyle/>
          <a:p>
            <a:fld id="{BC7F3F09-3B12-488F-8C99-BE0D6B9F07DB}" type="slidenum">
              <a:rPr lang="en-GB" smtClean="0"/>
              <a:t>2</a:t>
            </a:fld>
            <a:endParaRPr lang="en-GB"/>
          </a:p>
        </p:txBody>
      </p:sp>
    </p:spTree>
    <p:extLst>
      <p:ext uri="{BB962C8B-B14F-4D97-AF65-F5344CB8AC3E}">
        <p14:creationId xmlns:p14="http://schemas.microsoft.com/office/powerpoint/2010/main" val="248510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7F3F09-3B12-488F-8C99-BE0D6B9F07DB}" type="slidenum">
              <a:rPr lang="en-GB" smtClean="0"/>
              <a:t>7</a:t>
            </a:fld>
            <a:endParaRPr lang="en-GB"/>
          </a:p>
        </p:txBody>
      </p:sp>
    </p:spTree>
    <p:extLst>
      <p:ext uri="{BB962C8B-B14F-4D97-AF65-F5344CB8AC3E}">
        <p14:creationId xmlns:p14="http://schemas.microsoft.com/office/powerpoint/2010/main" val="3895859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882031"/>
            <a:ext cx="8420100" cy="6130937"/>
          </a:xfrm>
        </p:spPr>
        <p:txBody>
          <a:bodyPr anchor="b"/>
          <a:lstStyle>
            <a:lvl1pPr algn="ctr">
              <a:defRPr sz="6500"/>
            </a:lvl1pPr>
          </a:lstStyle>
          <a:p>
            <a:r>
              <a:rPr lang="en-US" smtClean="0"/>
              <a:t>Click to edit Master title style</a:t>
            </a:r>
            <a:endParaRPr lang="en-US" dirty="0"/>
          </a:p>
        </p:txBody>
      </p:sp>
      <p:sp>
        <p:nvSpPr>
          <p:cNvPr id="3" name="Subtitle 2"/>
          <p:cNvSpPr>
            <a:spLocks noGrp="1"/>
          </p:cNvSpPr>
          <p:nvPr>
            <p:ph type="subTitle" idx="1"/>
          </p:nvPr>
        </p:nvSpPr>
        <p:spPr>
          <a:xfrm>
            <a:off x="1238250" y="9249400"/>
            <a:ext cx="7429500" cy="4251706"/>
          </a:xfrm>
        </p:spPr>
        <p:txBody>
          <a:bodyPr/>
          <a:lstStyle>
            <a:lvl1pPr marL="0" indent="0" algn="ctr">
              <a:buNone/>
              <a:defRPr sz="2600"/>
            </a:lvl1pPr>
            <a:lvl2pPr marL="495285" indent="0" algn="ctr">
              <a:buNone/>
              <a:defRPr sz="2167"/>
            </a:lvl2pPr>
            <a:lvl3pPr marL="990570" indent="0" algn="ctr">
              <a:buNone/>
              <a:defRPr sz="1950"/>
            </a:lvl3pPr>
            <a:lvl4pPr marL="1485854" indent="0" algn="ctr">
              <a:buNone/>
              <a:defRPr sz="1733"/>
            </a:lvl4pPr>
            <a:lvl5pPr marL="1981139" indent="0" algn="ctr">
              <a:buNone/>
              <a:defRPr sz="1733"/>
            </a:lvl5pPr>
            <a:lvl6pPr marL="2476424" indent="0" algn="ctr">
              <a:buNone/>
              <a:defRPr sz="1733"/>
            </a:lvl6pPr>
            <a:lvl7pPr marL="2971709" indent="0" algn="ctr">
              <a:buNone/>
              <a:defRPr sz="1733"/>
            </a:lvl7pPr>
            <a:lvl8pPr marL="3466993" indent="0" algn="ctr">
              <a:buNone/>
              <a:defRPr sz="1733"/>
            </a:lvl8pPr>
            <a:lvl9pPr marL="3962278" indent="0" algn="ctr">
              <a:buNone/>
              <a:defRPr sz="17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F9C5DB7-9753-40E3-B257-3A3D024A3B22}" type="datetimeFigureOut">
              <a:rPr lang="en-GB" smtClean="0"/>
              <a:t>18/10/2024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6C472F-A744-48A2-ADC6-DCD05F91B0C1}" type="slidenum">
              <a:rPr lang="en-GB" smtClean="0"/>
              <a:t>‹#›</a:t>
            </a:fld>
            <a:endParaRPr lang="en-GB"/>
          </a:p>
        </p:txBody>
      </p:sp>
    </p:spTree>
    <p:extLst>
      <p:ext uri="{BB962C8B-B14F-4D97-AF65-F5344CB8AC3E}">
        <p14:creationId xmlns:p14="http://schemas.microsoft.com/office/powerpoint/2010/main" val="1274813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9C5DB7-9753-40E3-B257-3A3D024A3B22}" type="datetimeFigureOut">
              <a:rPr lang="en-GB" smtClean="0"/>
              <a:t>18/10/2024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6C472F-A744-48A2-ADC6-DCD05F91B0C1}" type="slidenum">
              <a:rPr lang="en-GB" smtClean="0"/>
              <a:t>‹#›</a:t>
            </a:fld>
            <a:endParaRPr lang="en-GB"/>
          </a:p>
        </p:txBody>
      </p:sp>
    </p:spTree>
    <p:extLst>
      <p:ext uri="{BB962C8B-B14F-4D97-AF65-F5344CB8AC3E}">
        <p14:creationId xmlns:p14="http://schemas.microsoft.com/office/powerpoint/2010/main" val="3300555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937577"/>
            <a:ext cx="2135981" cy="1492377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1038" y="937577"/>
            <a:ext cx="6284119" cy="1492377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9C5DB7-9753-40E3-B257-3A3D024A3B22}" type="datetimeFigureOut">
              <a:rPr lang="en-GB" smtClean="0"/>
              <a:t>18/10/2024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6C472F-A744-48A2-ADC6-DCD05F91B0C1}" type="slidenum">
              <a:rPr lang="en-GB" smtClean="0"/>
              <a:t>‹#›</a:t>
            </a:fld>
            <a:endParaRPr lang="en-GB"/>
          </a:p>
        </p:txBody>
      </p:sp>
    </p:spTree>
    <p:extLst>
      <p:ext uri="{BB962C8B-B14F-4D97-AF65-F5344CB8AC3E}">
        <p14:creationId xmlns:p14="http://schemas.microsoft.com/office/powerpoint/2010/main" val="157524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9C5DB7-9753-40E3-B257-3A3D024A3B22}" type="datetimeFigureOut">
              <a:rPr lang="en-GB" smtClean="0"/>
              <a:t>18/10/2024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6C472F-A744-48A2-ADC6-DCD05F91B0C1}" type="slidenum">
              <a:rPr lang="en-GB" smtClean="0"/>
              <a:t>‹#›</a:t>
            </a:fld>
            <a:endParaRPr lang="en-GB"/>
          </a:p>
        </p:txBody>
      </p:sp>
    </p:spTree>
    <p:extLst>
      <p:ext uri="{BB962C8B-B14F-4D97-AF65-F5344CB8AC3E}">
        <p14:creationId xmlns:p14="http://schemas.microsoft.com/office/powerpoint/2010/main" val="3125781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4390310"/>
            <a:ext cx="8543925" cy="7325327"/>
          </a:xfrm>
        </p:spPr>
        <p:txBody>
          <a:bodyPr anchor="b"/>
          <a:lstStyle>
            <a:lvl1pPr>
              <a:defRPr sz="6500"/>
            </a:lvl1pPr>
          </a:lstStyle>
          <a:p>
            <a:r>
              <a:rPr lang="en-US" smtClean="0"/>
              <a:t>Click to edit Master title style</a:t>
            </a:r>
            <a:endParaRPr lang="en-US" dirty="0"/>
          </a:p>
        </p:txBody>
      </p:sp>
      <p:sp>
        <p:nvSpPr>
          <p:cNvPr id="3" name="Text Placeholder 2"/>
          <p:cNvSpPr>
            <a:spLocks noGrp="1"/>
          </p:cNvSpPr>
          <p:nvPr>
            <p:ph type="body" idx="1"/>
          </p:nvPr>
        </p:nvSpPr>
        <p:spPr>
          <a:xfrm>
            <a:off x="675879" y="11784938"/>
            <a:ext cx="8543925" cy="3852216"/>
          </a:xfrm>
        </p:spPr>
        <p:txBody>
          <a:bodyPr/>
          <a:lstStyle>
            <a:lvl1pPr marL="0" indent="0">
              <a:buNone/>
              <a:defRPr sz="2600">
                <a:solidFill>
                  <a:schemeClr val="tx1"/>
                </a:solidFill>
              </a:defRPr>
            </a:lvl1pPr>
            <a:lvl2pPr marL="495285" indent="0">
              <a:buNone/>
              <a:defRPr sz="2167">
                <a:solidFill>
                  <a:schemeClr val="tx1">
                    <a:tint val="75000"/>
                  </a:schemeClr>
                </a:solidFill>
              </a:defRPr>
            </a:lvl2pPr>
            <a:lvl3pPr marL="990570" indent="0">
              <a:buNone/>
              <a:defRPr sz="1950">
                <a:solidFill>
                  <a:schemeClr val="tx1">
                    <a:tint val="75000"/>
                  </a:schemeClr>
                </a:solidFill>
              </a:defRPr>
            </a:lvl3pPr>
            <a:lvl4pPr marL="1485854" indent="0">
              <a:buNone/>
              <a:defRPr sz="1733">
                <a:solidFill>
                  <a:schemeClr val="tx1">
                    <a:tint val="75000"/>
                  </a:schemeClr>
                </a:solidFill>
              </a:defRPr>
            </a:lvl4pPr>
            <a:lvl5pPr marL="1981139" indent="0">
              <a:buNone/>
              <a:defRPr sz="1733">
                <a:solidFill>
                  <a:schemeClr val="tx1">
                    <a:tint val="75000"/>
                  </a:schemeClr>
                </a:solidFill>
              </a:defRPr>
            </a:lvl5pPr>
            <a:lvl6pPr marL="2476424" indent="0">
              <a:buNone/>
              <a:defRPr sz="1733">
                <a:solidFill>
                  <a:schemeClr val="tx1">
                    <a:tint val="75000"/>
                  </a:schemeClr>
                </a:solidFill>
              </a:defRPr>
            </a:lvl6pPr>
            <a:lvl7pPr marL="2971709" indent="0">
              <a:buNone/>
              <a:defRPr sz="1733">
                <a:solidFill>
                  <a:schemeClr val="tx1">
                    <a:tint val="75000"/>
                  </a:schemeClr>
                </a:solidFill>
              </a:defRPr>
            </a:lvl7pPr>
            <a:lvl8pPr marL="3466993" indent="0">
              <a:buNone/>
              <a:defRPr sz="1733">
                <a:solidFill>
                  <a:schemeClr val="tx1">
                    <a:tint val="75000"/>
                  </a:schemeClr>
                </a:solidFill>
              </a:defRPr>
            </a:lvl8pPr>
            <a:lvl9pPr marL="3962278" indent="0">
              <a:buNone/>
              <a:defRPr sz="1733">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F9C5DB7-9753-40E3-B257-3A3D024A3B22}" type="datetimeFigureOut">
              <a:rPr lang="en-GB" smtClean="0"/>
              <a:t>18/10/2024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6C472F-A744-48A2-ADC6-DCD05F91B0C1}" type="slidenum">
              <a:rPr lang="en-GB" smtClean="0"/>
              <a:t>‹#›</a:t>
            </a:fld>
            <a:endParaRPr lang="en-GB"/>
          </a:p>
        </p:txBody>
      </p:sp>
    </p:spTree>
    <p:extLst>
      <p:ext uri="{BB962C8B-B14F-4D97-AF65-F5344CB8AC3E}">
        <p14:creationId xmlns:p14="http://schemas.microsoft.com/office/powerpoint/2010/main" val="2343571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1038" y="4687884"/>
            <a:ext cx="4210050" cy="1117347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14913" y="4687884"/>
            <a:ext cx="4210050" cy="1117347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F9C5DB7-9753-40E3-B257-3A3D024A3B22}" type="datetimeFigureOut">
              <a:rPr lang="en-GB" smtClean="0"/>
              <a:t>18/10/2024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6C472F-A744-48A2-ADC6-DCD05F91B0C1}" type="slidenum">
              <a:rPr lang="en-GB" smtClean="0"/>
              <a:t>‹#›</a:t>
            </a:fld>
            <a:endParaRPr lang="en-GB"/>
          </a:p>
        </p:txBody>
      </p:sp>
    </p:spTree>
    <p:extLst>
      <p:ext uri="{BB962C8B-B14F-4D97-AF65-F5344CB8AC3E}">
        <p14:creationId xmlns:p14="http://schemas.microsoft.com/office/powerpoint/2010/main" val="2199767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937580"/>
            <a:ext cx="8543925" cy="340381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2329" y="4316931"/>
            <a:ext cx="4190702" cy="2115661"/>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lang="en-US" smtClean="0"/>
              <a:t>Edit Master text styles</a:t>
            </a:r>
          </a:p>
        </p:txBody>
      </p:sp>
      <p:sp>
        <p:nvSpPr>
          <p:cNvPr id="4" name="Content Placeholder 3"/>
          <p:cNvSpPr>
            <a:spLocks noGrp="1"/>
          </p:cNvSpPr>
          <p:nvPr>
            <p:ph sz="half" idx="2"/>
          </p:nvPr>
        </p:nvSpPr>
        <p:spPr>
          <a:xfrm>
            <a:off x="682329" y="6432592"/>
            <a:ext cx="4190702" cy="946137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4913" y="4316931"/>
            <a:ext cx="4211340" cy="2115661"/>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lang="en-US" smtClean="0"/>
              <a:t>Edit Master text styles</a:t>
            </a:r>
          </a:p>
        </p:txBody>
      </p:sp>
      <p:sp>
        <p:nvSpPr>
          <p:cNvPr id="6" name="Content Placeholder 5"/>
          <p:cNvSpPr>
            <a:spLocks noGrp="1"/>
          </p:cNvSpPr>
          <p:nvPr>
            <p:ph sz="quarter" idx="4"/>
          </p:nvPr>
        </p:nvSpPr>
        <p:spPr>
          <a:xfrm>
            <a:off x="5014913" y="6432592"/>
            <a:ext cx="4211340" cy="946137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9C5DB7-9753-40E3-B257-3A3D024A3B22}" type="datetimeFigureOut">
              <a:rPr lang="en-GB" smtClean="0"/>
              <a:t>18/10/2024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76C472F-A744-48A2-ADC6-DCD05F91B0C1}" type="slidenum">
              <a:rPr lang="en-GB" smtClean="0"/>
              <a:t>‹#›</a:t>
            </a:fld>
            <a:endParaRPr lang="en-GB"/>
          </a:p>
        </p:txBody>
      </p:sp>
    </p:spTree>
    <p:extLst>
      <p:ext uri="{BB962C8B-B14F-4D97-AF65-F5344CB8AC3E}">
        <p14:creationId xmlns:p14="http://schemas.microsoft.com/office/powerpoint/2010/main" val="1769194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F9C5DB7-9753-40E3-B257-3A3D024A3B22}" type="datetimeFigureOut">
              <a:rPr lang="en-GB" smtClean="0"/>
              <a:t>18/10/2024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6C472F-A744-48A2-ADC6-DCD05F91B0C1}" type="slidenum">
              <a:rPr lang="en-GB" smtClean="0"/>
              <a:t>‹#›</a:t>
            </a:fld>
            <a:endParaRPr lang="en-GB"/>
          </a:p>
        </p:txBody>
      </p:sp>
    </p:spTree>
    <p:extLst>
      <p:ext uri="{BB962C8B-B14F-4D97-AF65-F5344CB8AC3E}">
        <p14:creationId xmlns:p14="http://schemas.microsoft.com/office/powerpoint/2010/main" val="3185375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9C5DB7-9753-40E3-B257-3A3D024A3B22}" type="datetimeFigureOut">
              <a:rPr lang="en-GB" smtClean="0"/>
              <a:t>18/10/2024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76C472F-A744-48A2-ADC6-DCD05F91B0C1}" type="slidenum">
              <a:rPr lang="en-GB" smtClean="0"/>
              <a:t>‹#›</a:t>
            </a:fld>
            <a:endParaRPr lang="en-GB"/>
          </a:p>
        </p:txBody>
      </p:sp>
    </p:spTree>
    <p:extLst>
      <p:ext uri="{BB962C8B-B14F-4D97-AF65-F5344CB8AC3E}">
        <p14:creationId xmlns:p14="http://schemas.microsoft.com/office/powerpoint/2010/main" val="1982681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1174009"/>
            <a:ext cx="3194943" cy="4109032"/>
          </a:xfrm>
        </p:spPr>
        <p:txBody>
          <a:bodyPr anchor="b"/>
          <a:lstStyle>
            <a:lvl1pPr>
              <a:defRPr sz="3467"/>
            </a:lvl1pPr>
          </a:lstStyle>
          <a:p>
            <a:r>
              <a:rPr lang="en-US" smtClean="0"/>
              <a:t>Click to edit Master title style</a:t>
            </a:r>
            <a:endParaRPr lang="en-US" dirty="0"/>
          </a:p>
        </p:txBody>
      </p:sp>
      <p:sp>
        <p:nvSpPr>
          <p:cNvPr id="3" name="Content Placeholder 2"/>
          <p:cNvSpPr>
            <a:spLocks noGrp="1"/>
          </p:cNvSpPr>
          <p:nvPr>
            <p:ph idx="1"/>
          </p:nvPr>
        </p:nvSpPr>
        <p:spPr>
          <a:xfrm>
            <a:off x="4211340" y="2535538"/>
            <a:ext cx="5014913" cy="12514612"/>
          </a:xfrm>
        </p:spPr>
        <p:txBody>
          <a:bodyPr/>
          <a:lstStyle>
            <a:lvl1pPr>
              <a:defRPr sz="3467"/>
            </a:lvl1pPr>
            <a:lvl2pPr>
              <a:defRPr sz="3033"/>
            </a:lvl2pPr>
            <a:lvl3pPr>
              <a:defRPr sz="2600"/>
            </a:lvl3pPr>
            <a:lvl4pPr>
              <a:defRPr sz="2167"/>
            </a:lvl4pPr>
            <a:lvl5pPr>
              <a:defRPr sz="2167"/>
            </a:lvl5pPr>
            <a:lvl6pPr>
              <a:defRPr sz="2167"/>
            </a:lvl6pPr>
            <a:lvl7pPr>
              <a:defRPr sz="2167"/>
            </a:lvl7pPr>
            <a:lvl8pPr>
              <a:defRPr sz="2167"/>
            </a:lvl8pPr>
            <a:lvl9pPr>
              <a:defRPr sz="2167"/>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2328" y="5283041"/>
            <a:ext cx="3194943" cy="9787488"/>
          </a:xfrm>
        </p:spPr>
        <p:txBody>
          <a:bodyPr/>
          <a:lstStyle>
            <a:lvl1pPr marL="0" indent="0">
              <a:buNone/>
              <a:defRPr sz="1733"/>
            </a:lvl1pPr>
            <a:lvl2pPr marL="495285" indent="0">
              <a:buNone/>
              <a:defRPr sz="1517"/>
            </a:lvl2pPr>
            <a:lvl3pPr marL="990570" indent="0">
              <a:buNone/>
              <a:defRPr sz="1300"/>
            </a:lvl3pPr>
            <a:lvl4pPr marL="1485854" indent="0">
              <a:buNone/>
              <a:defRPr sz="1083"/>
            </a:lvl4pPr>
            <a:lvl5pPr marL="1981139" indent="0">
              <a:buNone/>
              <a:defRPr sz="1083"/>
            </a:lvl5pPr>
            <a:lvl6pPr marL="2476424" indent="0">
              <a:buNone/>
              <a:defRPr sz="1083"/>
            </a:lvl6pPr>
            <a:lvl7pPr marL="2971709" indent="0">
              <a:buNone/>
              <a:defRPr sz="1083"/>
            </a:lvl7pPr>
            <a:lvl8pPr marL="3466993" indent="0">
              <a:buNone/>
              <a:defRPr sz="1083"/>
            </a:lvl8pPr>
            <a:lvl9pPr marL="3962278" indent="0">
              <a:buNone/>
              <a:defRPr sz="1083"/>
            </a:lvl9pPr>
          </a:lstStyle>
          <a:p>
            <a:pPr lvl="0"/>
            <a:r>
              <a:rPr lang="en-US" smtClean="0"/>
              <a:t>Edit Master text styles</a:t>
            </a:r>
          </a:p>
        </p:txBody>
      </p:sp>
      <p:sp>
        <p:nvSpPr>
          <p:cNvPr id="5" name="Date Placeholder 4"/>
          <p:cNvSpPr>
            <a:spLocks noGrp="1"/>
          </p:cNvSpPr>
          <p:nvPr>
            <p:ph type="dt" sz="half" idx="10"/>
          </p:nvPr>
        </p:nvSpPr>
        <p:spPr/>
        <p:txBody>
          <a:bodyPr/>
          <a:lstStyle/>
          <a:p>
            <a:fld id="{5F9C5DB7-9753-40E3-B257-3A3D024A3B22}" type="datetimeFigureOut">
              <a:rPr lang="en-GB" smtClean="0"/>
              <a:t>18/10/2024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6C472F-A744-48A2-ADC6-DCD05F91B0C1}" type="slidenum">
              <a:rPr lang="en-GB" smtClean="0"/>
              <a:t>‹#›</a:t>
            </a:fld>
            <a:endParaRPr lang="en-GB"/>
          </a:p>
        </p:txBody>
      </p:sp>
    </p:spTree>
    <p:extLst>
      <p:ext uri="{BB962C8B-B14F-4D97-AF65-F5344CB8AC3E}">
        <p14:creationId xmlns:p14="http://schemas.microsoft.com/office/powerpoint/2010/main" val="100369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1174009"/>
            <a:ext cx="3194943" cy="4109032"/>
          </a:xfrm>
        </p:spPr>
        <p:txBody>
          <a:bodyPr anchor="b"/>
          <a:lstStyle>
            <a:lvl1pPr>
              <a:defRPr sz="34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211340" y="2535538"/>
            <a:ext cx="5014913" cy="12514612"/>
          </a:xfrm>
        </p:spPr>
        <p:txBody>
          <a:bodyPr anchor="t"/>
          <a:lstStyle>
            <a:lvl1pPr marL="0" indent="0">
              <a:buNone/>
              <a:defRPr sz="3467"/>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smtClean="0"/>
              <a:t>Click icon to add picture</a:t>
            </a:r>
            <a:endParaRPr lang="en-US" dirty="0"/>
          </a:p>
        </p:txBody>
      </p:sp>
      <p:sp>
        <p:nvSpPr>
          <p:cNvPr id="4" name="Text Placeholder 3"/>
          <p:cNvSpPr>
            <a:spLocks noGrp="1"/>
          </p:cNvSpPr>
          <p:nvPr>
            <p:ph type="body" sz="half" idx="2"/>
          </p:nvPr>
        </p:nvSpPr>
        <p:spPr>
          <a:xfrm>
            <a:off x="682328" y="5283041"/>
            <a:ext cx="3194943" cy="9787488"/>
          </a:xfrm>
        </p:spPr>
        <p:txBody>
          <a:bodyPr/>
          <a:lstStyle>
            <a:lvl1pPr marL="0" indent="0">
              <a:buNone/>
              <a:defRPr sz="1733"/>
            </a:lvl1pPr>
            <a:lvl2pPr marL="495285" indent="0">
              <a:buNone/>
              <a:defRPr sz="1517"/>
            </a:lvl2pPr>
            <a:lvl3pPr marL="990570" indent="0">
              <a:buNone/>
              <a:defRPr sz="1300"/>
            </a:lvl3pPr>
            <a:lvl4pPr marL="1485854" indent="0">
              <a:buNone/>
              <a:defRPr sz="1083"/>
            </a:lvl4pPr>
            <a:lvl5pPr marL="1981139" indent="0">
              <a:buNone/>
              <a:defRPr sz="1083"/>
            </a:lvl5pPr>
            <a:lvl6pPr marL="2476424" indent="0">
              <a:buNone/>
              <a:defRPr sz="1083"/>
            </a:lvl6pPr>
            <a:lvl7pPr marL="2971709" indent="0">
              <a:buNone/>
              <a:defRPr sz="1083"/>
            </a:lvl7pPr>
            <a:lvl8pPr marL="3466993" indent="0">
              <a:buNone/>
              <a:defRPr sz="1083"/>
            </a:lvl8pPr>
            <a:lvl9pPr marL="3962278" indent="0">
              <a:buNone/>
              <a:defRPr sz="1083"/>
            </a:lvl9pPr>
          </a:lstStyle>
          <a:p>
            <a:pPr lvl="0"/>
            <a:r>
              <a:rPr lang="en-US" smtClean="0"/>
              <a:t>Edit Master text styles</a:t>
            </a:r>
          </a:p>
        </p:txBody>
      </p:sp>
      <p:sp>
        <p:nvSpPr>
          <p:cNvPr id="5" name="Date Placeholder 4"/>
          <p:cNvSpPr>
            <a:spLocks noGrp="1"/>
          </p:cNvSpPr>
          <p:nvPr>
            <p:ph type="dt" sz="half" idx="10"/>
          </p:nvPr>
        </p:nvSpPr>
        <p:spPr/>
        <p:txBody>
          <a:bodyPr/>
          <a:lstStyle/>
          <a:p>
            <a:fld id="{5F9C5DB7-9753-40E3-B257-3A3D024A3B22}" type="datetimeFigureOut">
              <a:rPr lang="en-GB" smtClean="0"/>
              <a:t>18/10/2024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6C472F-A744-48A2-ADC6-DCD05F91B0C1}" type="slidenum">
              <a:rPr lang="en-GB" smtClean="0"/>
              <a:t>‹#›</a:t>
            </a:fld>
            <a:endParaRPr lang="en-GB"/>
          </a:p>
        </p:txBody>
      </p:sp>
    </p:spTree>
    <p:extLst>
      <p:ext uri="{BB962C8B-B14F-4D97-AF65-F5344CB8AC3E}">
        <p14:creationId xmlns:p14="http://schemas.microsoft.com/office/powerpoint/2010/main" val="189348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937580"/>
            <a:ext cx="8543925" cy="340381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4687884"/>
            <a:ext cx="8543925" cy="1117347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16321993"/>
            <a:ext cx="2228850" cy="937577"/>
          </a:xfrm>
          <a:prstGeom prst="rect">
            <a:avLst/>
          </a:prstGeom>
        </p:spPr>
        <p:txBody>
          <a:bodyPr vert="horz" lIns="91440" tIns="45720" rIns="91440" bIns="45720" rtlCol="0" anchor="ctr"/>
          <a:lstStyle>
            <a:lvl1pPr algn="l">
              <a:defRPr sz="1300">
                <a:solidFill>
                  <a:schemeClr val="tx1">
                    <a:tint val="75000"/>
                  </a:schemeClr>
                </a:solidFill>
              </a:defRPr>
            </a:lvl1pPr>
          </a:lstStyle>
          <a:p>
            <a:fld id="{5F9C5DB7-9753-40E3-B257-3A3D024A3B22}" type="datetimeFigureOut">
              <a:rPr lang="en-GB" smtClean="0"/>
              <a:t>18/10/2024</a:t>
            </a:fld>
            <a:endParaRPr lang="en-GB"/>
          </a:p>
        </p:txBody>
      </p:sp>
      <p:sp>
        <p:nvSpPr>
          <p:cNvPr id="5" name="Footer Placeholder 4"/>
          <p:cNvSpPr>
            <a:spLocks noGrp="1"/>
          </p:cNvSpPr>
          <p:nvPr>
            <p:ph type="ftr" sz="quarter" idx="3"/>
          </p:nvPr>
        </p:nvSpPr>
        <p:spPr>
          <a:xfrm>
            <a:off x="3281363" y="16321993"/>
            <a:ext cx="3343275" cy="937577"/>
          </a:xfrm>
          <a:prstGeom prst="rect">
            <a:avLst/>
          </a:prstGeom>
        </p:spPr>
        <p:txBody>
          <a:bodyPr vert="horz" lIns="91440" tIns="45720" rIns="91440" bIns="45720" rtlCol="0" anchor="ctr"/>
          <a:lstStyle>
            <a:lvl1pPr algn="ctr">
              <a:defRPr sz="13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16321993"/>
            <a:ext cx="2228850" cy="937577"/>
          </a:xfrm>
          <a:prstGeom prst="rect">
            <a:avLst/>
          </a:prstGeom>
        </p:spPr>
        <p:txBody>
          <a:bodyPr vert="horz" lIns="91440" tIns="45720" rIns="91440" bIns="45720" rtlCol="0" anchor="ctr"/>
          <a:lstStyle>
            <a:lvl1pPr algn="r">
              <a:defRPr sz="1300">
                <a:solidFill>
                  <a:schemeClr val="tx1">
                    <a:tint val="75000"/>
                  </a:schemeClr>
                </a:solidFill>
              </a:defRPr>
            </a:lvl1pPr>
          </a:lstStyle>
          <a:p>
            <a:fld id="{E76C472F-A744-48A2-ADC6-DCD05F91B0C1}" type="slidenum">
              <a:rPr lang="en-GB" smtClean="0"/>
              <a:t>‹#›</a:t>
            </a:fld>
            <a:endParaRPr lang="en-GB"/>
          </a:p>
        </p:txBody>
      </p:sp>
    </p:spTree>
    <p:extLst>
      <p:ext uri="{BB962C8B-B14F-4D97-AF65-F5344CB8AC3E}">
        <p14:creationId xmlns:p14="http://schemas.microsoft.com/office/powerpoint/2010/main" val="21239860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90570" rtl="0" eaLnBrk="1" latinLnBrk="0" hangingPunct="1">
        <a:lnSpc>
          <a:spcPct val="90000"/>
        </a:lnSpc>
        <a:spcBef>
          <a:spcPct val="0"/>
        </a:spcBef>
        <a:buNone/>
        <a:defRPr sz="4767" kern="1200">
          <a:solidFill>
            <a:schemeClr val="tx1"/>
          </a:solidFill>
          <a:latin typeface="+mj-lt"/>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mn-lt"/>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mn-lt"/>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mn-lt"/>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en-US"/>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www.rsdd.org.uk/careers" TargetMode="External"/><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www.facebook.com/RSDDOfficial" TargetMode="External"/><Relationship Id="rId11" Type="http://schemas.openxmlformats.org/officeDocument/2006/relationships/image" Target="../media/image18.jpeg"/><Relationship Id="rId5" Type="http://schemas.openxmlformats.org/officeDocument/2006/relationships/image" Target="../media/image13.jpeg"/><Relationship Id="rId10" Type="http://schemas.openxmlformats.org/officeDocument/2006/relationships/image" Target="../media/image17.jpeg"/><Relationship Id="rId4" Type="http://schemas.openxmlformats.org/officeDocument/2006/relationships/hyperlink" Target="http://www.facebook.com/RSDDOfficial" TargetMode="Externa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p:nvPr/>
        </p:nvPicPr>
        <p:blipFill rotWithShape="1">
          <a:blip r:embed="rId5"/>
          <a:srcRect l="15883" t="20278" r="16219" b="32844"/>
          <a:stretch/>
        </p:blipFill>
        <p:spPr bwMode="auto">
          <a:xfrm>
            <a:off x="605665" y="150934"/>
            <a:ext cx="8451249" cy="3521180"/>
          </a:xfrm>
          <a:prstGeom prst="rect">
            <a:avLst/>
          </a:prstGeom>
          <a:ln>
            <a:noFill/>
          </a:ln>
          <a:extLst>
            <a:ext uri="{53640926-AAD7-44D8-BBD7-CCE9431645EC}">
              <a14:shadowObscured xmlns:a14="http://schemas.microsoft.com/office/drawing/2010/main"/>
            </a:ext>
          </a:extLst>
        </p:spPr>
      </p:pic>
      <p:pic>
        <p:nvPicPr>
          <p:cNvPr id="5" name="Picture 4" descr="C:\Users\helen.radford\AppData\Local\Packages\Microsoft.Windows.Photos_8wekyb3d8bbwe\TempState\ShareServiceTempFolder\Picture2.jpeg"/>
          <p:cNvPicPr/>
          <p:nvPr/>
        </p:nvPicPr>
        <p:blipFill rotWithShape="1">
          <a:blip r:embed="rId6" cstate="print">
            <a:extLst>
              <a:ext uri="{28A0092B-C50C-407E-A947-70E740481C1C}">
                <a14:useLocalDpi xmlns:a14="http://schemas.microsoft.com/office/drawing/2010/main" val="0"/>
              </a:ext>
            </a:extLst>
          </a:blip>
          <a:srcRect t="36358" b="22048"/>
          <a:stretch/>
        </p:blipFill>
        <p:spPr bwMode="auto">
          <a:xfrm>
            <a:off x="548327" y="3849054"/>
            <a:ext cx="8593156" cy="2699134"/>
          </a:xfrm>
          <a:prstGeom prst="rect">
            <a:avLst/>
          </a:prstGeom>
          <a:noFill/>
          <a:ln>
            <a:noFill/>
          </a:ln>
          <a:extLst>
            <a:ext uri="{53640926-AAD7-44D8-BBD7-CCE9431645EC}">
              <a14:shadowObscured xmlns:a14="http://schemas.microsoft.com/office/drawing/2010/main"/>
            </a:ext>
          </a:extLst>
        </p:spPr>
      </p:pic>
      <p:sp>
        <p:nvSpPr>
          <p:cNvPr id="13" name="Rectangle 12"/>
          <p:cNvSpPr/>
          <p:nvPr/>
        </p:nvSpPr>
        <p:spPr>
          <a:xfrm>
            <a:off x="639156" y="12817235"/>
            <a:ext cx="4701270" cy="3200876"/>
          </a:xfrm>
          <a:prstGeom prst="rect">
            <a:avLst/>
          </a:prstGeom>
        </p:spPr>
        <p:txBody>
          <a:bodyPr wrap="square">
            <a:spAutoFit/>
          </a:bodyPr>
          <a:lstStyle/>
          <a:p>
            <a:pPr fontAlgn="base"/>
            <a:r>
              <a:rPr lang="en-GB" b="1" dirty="0">
                <a:solidFill>
                  <a:srgbClr val="013C00"/>
                </a:solidFill>
                <a:latin typeface="Open Sans"/>
              </a:rPr>
              <a:t>Job opportunities  </a:t>
            </a:r>
            <a:endParaRPr lang="en-GB" b="1" dirty="0" smtClean="0">
              <a:solidFill>
                <a:srgbClr val="013C00"/>
              </a:solidFill>
              <a:latin typeface="Open Sans"/>
            </a:endParaRPr>
          </a:p>
          <a:p>
            <a:pPr fontAlgn="base"/>
            <a:endParaRPr lang="en-GB" b="1" dirty="0">
              <a:solidFill>
                <a:srgbClr val="013C00"/>
              </a:solidFill>
              <a:latin typeface="Open Sans"/>
            </a:endParaRPr>
          </a:p>
          <a:p>
            <a:pPr fontAlgn="base"/>
            <a:r>
              <a:rPr lang="en-GB" dirty="0">
                <a:solidFill>
                  <a:srgbClr val="3DB03B"/>
                </a:solidFill>
                <a:latin typeface="Castoro"/>
              </a:rPr>
              <a:t>Start your career here  </a:t>
            </a:r>
            <a:r>
              <a:rPr lang="en-GB" dirty="0" smtClean="0">
                <a:solidFill>
                  <a:srgbClr val="3DB03B"/>
                </a:solidFill>
                <a:latin typeface="Castoro"/>
              </a:rPr>
              <a:t>https</a:t>
            </a:r>
            <a:r>
              <a:rPr lang="en-GB" dirty="0">
                <a:solidFill>
                  <a:srgbClr val="3DB03B"/>
                </a:solidFill>
                <a:latin typeface="Castoro"/>
              </a:rPr>
              <a:t>://www.rsdd.org.uk/careers</a:t>
            </a:r>
            <a:endParaRPr lang="en-GB" dirty="0" smtClean="0">
              <a:solidFill>
                <a:srgbClr val="3DB03B"/>
              </a:solidFill>
              <a:latin typeface="Castoro"/>
            </a:endParaRPr>
          </a:p>
          <a:p>
            <a:pPr fontAlgn="base"/>
            <a:endParaRPr lang="en-GB" dirty="0">
              <a:solidFill>
                <a:srgbClr val="3DB03B"/>
              </a:solidFill>
              <a:latin typeface="Castoro"/>
            </a:endParaRPr>
          </a:p>
          <a:p>
            <a:pPr fontAlgn="base"/>
            <a:r>
              <a:rPr lang="en-GB" sz="1600" dirty="0">
                <a:solidFill>
                  <a:srgbClr val="1F1F1F"/>
                </a:solidFill>
                <a:latin typeface="Open Sans"/>
              </a:rPr>
              <a:t>Want an MA in Deaf Education with Qualified Teacher of the Deaf status? An advanced diploma for the Children's Workforce? A Level 4 Communication Support Worker with Deaf Learners? Accredited British Sign Language? A Level 5 Diploma in Leadership and Management for Residential Childcare? We sponsor them all.</a:t>
            </a:r>
            <a:endParaRPr lang="en-GB" sz="1600" b="0" i="0" dirty="0">
              <a:solidFill>
                <a:srgbClr val="1F1F1F"/>
              </a:solidFill>
              <a:effectLst/>
              <a:latin typeface="Open Sans"/>
            </a:endParaRPr>
          </a:p>
        </p:txBody>
      </p:sp>
      <p:sp>
        <p:nvSpPr>
          <p:cNvPr id="14" name="Rectangle 13"/>
          <p:cNvSpPr/>
          <p:nvPr/>
        </p:nvSpPr>
        <p:spPr>
          <a:xfrm>
            <a:off x="5726255" y="12817235"/>
            <a:ext cx="3415228" cy="3908762"/>
          </a:xfrm>
          <a:prstGeom prst="rect">
            <a:avLst/>
          </a:prstGeom>
        </p:spPr>
        <p:txBody>
          <a:bodyPr wrap="square">
            <a:spAutoFit/>
          </a:bodyPr>
          <a:lstStyle/>
          <a:p>
            <a:pPr fontAlgn="base"/>
            <a:r>
              <a:rPr lang="en-GB" b="1" dirty="0">
                <a:solidFill>
                  <a:srgbClr val="2E5E9E"/>
                </a:solidFill>
                <a:latin typeface="Open Sans"/>
              </a:rPr>
              <a:t>Continuing professional development counts</a:t>
            </a:r>
          </a:p>
          <a:p>
            <a:pPr fontAlgn="base"/>
            <a:endParaRPr lang="en-GB" dirty="0" smtClean="0">
              <a:solidFill>
                <a:srgbClr val="000000"/>
              </a:solidFill>
              <a:latin typeface="Open Sans"/>
            </a:endParaRPr>
          </a:p>
          <a:p>
            <a:pPr fontAlgn="base"/>
            <a:r>
              <a:rPr lang="en-GB" sz="1600" dirty="0" smtClean="0">
                <a:solidFill>
                  <a:srgbClr val="000000"/>
                </a:solidFill>
                <a:latin typeface="Open Sans"/>
              </a:rPr>
              <a:t>With </a:t>
            </a:r>
            <a:r>
              <a:rPr lang="en-GB" sz="1600" dirty="0">
                <a:solidFill>
                  <a:srgbClr val="000000"/>
                </a:solidFill>
                <a:latin typeface="Open Sans"/>
              </a:rPr>
              <a:t>over twelve different occupational groups across the campus we have something for everyone. All staff enjoy a personalised continuing professional development plan and opportunities to gain accreditation in their roles. A real commitment to work life balance and generous terms and conditions make for a confident, qualified and competent staff team driving our successes</a:t>
            </a:r>
            <a:r>
              <a:rPr lang="en-GB" dirty="0">
                <a:solidFill>
                  <a:srgbClr val="000000"/>
                </a:solidFill>
                <a:latin typeface="Open Sans"/>
              </a:rPr>
              <a:t>.</a:t>
            </a:r>
            <a:endParaRPr lang="en-GB" b="0" i="0" dirty="0">
              <a:solidFill>
                <a:srgbClr val="000000"/>
              </a:solidFill>
              <a:effectLst/>
              <a:latin typeface="Open Sans"/>
            </a:endParaRPr>
          </a:p>
        </p:txBody>
      </p:sp>
      <p:sp>
        <p:nvSpPr>
          <p:cNvPr id="2" name="TextBox 1"/>
          <p:cNvSpPr txBox="1"/>
          <p:nvPr/>
        </p:nvSpPr>
        <p:spPr>
          <a:xfrm>
            <a:off x="659624" y="16079666"/>
            <a:ext cx="4680802" cy="646331"/>
          </a:xfrm>
          <a:prstGeom prst="rect">
            <a:avLst/>
          </a:prstGeom>
          <a:solidFill>
            <a:srgbClr val="0E0543"/>
          </a:solidFill>
        </p:spPr>
        <p:txBody>
          <a:bodyPr wrap="square" rtlCol="0">
            <a:spAutoFit/>
          </a:bodyPr>
          <a:lstStyle/>
          <a:p>
            <a:r>
              <a:rPr lang="en-GB" sz="3600" dirty="0" smtClean="0">
                <a:solidFill>
                  <a:schemeClr val="bg1">
                    <a:lumMod val="95000"/>
                  </a:schemeClr>
                </a:solidFill>
                <a:latin typeface="Arial" panose="020B0604020202020204" pitchFamily="34" charset="0"/>
                <a:cs typeface="Arial" panose="020B0604020202020204" pitchFamily="34" charset="0"/>
              </a:rPr>
              <a:t>Application Brochure</a:t>
            </a:r>
            <a:endParaRPr lang="en-GB" sz="3600" dirty="0">
              <a:solidFill>
                <a:schemeClr val="bg1">
                  <a:lumMod val="95000"/>
                </a:schemeClr>
              </a:solidFill>
              <a:latin typeface="Arial" panose="020B0604020202020204" pitchFamily="34" charset="0"/>
              <a:cs typeface="Arial" panose="020B0604020202020204" pitchFamily="34" charset="0"/>
            </a:endParaRPr>
          </a:p>
        </p:txBody>
      </p:sp>
      <p:pic>
        <p:nvPicPr>
          <p:cNvPr id="6" name="14005_RSDD-About-Page_1400x788_v2Approved_L64mb_SUBS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5665" y="6708467"/>
            <a:ext cx="8866142" cy="4990047"/>
          </a:xfrm>
          <a:prstGeom prst="rect">
            <a:avLst/>
          </a:prstGeom>
        </p:spPr>
      </p:pic>
    </p:spTree>
    <p:extLst>
      <p:ext uri="{BB962C8B-B14F-4D97-AF65-F5344CB8AC3E}">
        <p14:creationId xmlns:p14="http://schemas.microsoft.com/office/powerpoint/2010/main" val="21579642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Contents</a:t>
            </a:r>
            <a:br>
              <a:rPr lang="en-GB" smtClean="0"/>
            </a:br>
            <a:r>
              <a:rPr lang="en-GB" smtClean="0"/>
              <a:t/>
            </a:r>
            <a:br>
              <a:rPr lang="en-GB" smtClean="0"/>
            </a:br>
            <a:endParaRPr lang="en-GB" dirty="0"/>
          </a:p>
        </p:txBody>
      </p:sp>
      <p:graphicFrame>
        <p:nvGraphicFramePr>
          <p:cNvPr id="5" name="Content Placeholder 2">
            <a:extLst>
              <a:ext uri="{FF2B5EF4-FFF2-40B4-BE49-F238E27FC236}">
                <a16:creationId xmlns:a16="http://schemas.microsoft.com/office/drawing/2014/main" id="{245860DC-0872-4CCB-490C-29307FFFDB0D}"/>
              </a:ext>
            </a:extLst>
          </p:cNvPr>
          <p:cNvGraphicFramePr>
            <a:graphicFrameLocks noGrp="1"/>
          </p:cNvGraphicFramePr>
          <p:nvPr>
            <p:ph idx="1"/>
            <p:extLst>
              <p:ext uri="{D42A27DB-BD31-4B8C-83A1-F6EECF244321}">
                <p14:modId xmlns:p14="http://schemas.microsoft.com/office/powerpoint/2010/main" val="2757619107"/>
              </p:ext>
            </p:extLst>
          </p:nvPr>
        </p:nvGraphicFramePr>
        <p:xfrm>
          <a:off x="681038" y="1393145"/>
          <a:ext cx="8543925" cy="11172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64268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880" y="937580"/>
            <a:ext cx="8991084" cy="935825"/>
          </a:xfrm>
        </p:spPr>
        <p:txBody>
          <a:bodyPr>
            <a:normAutofit/>
          </a:bodyPr>
          <a:lstStyle/>
          <a:p>
            <a:r>
              <a:rPr lang="en-GB" sz="3600" b="1" dirty="0" smtClean="0">
                <a:solidFill>
                  <a:srgbClr val="0E0543"/>
                </a:solidFill>
                <a:latin typeface="Arial" panose="020B0604020202020204" pitchFamily="34" charset="0"/>
                <a:cs typeface="Arial" panose="020B0604020202020204" pitchFamily="34" charset="0"/>
              </a:rPr>
              <a:t>Our </a:t>
            </a:r>
            <a:r>
              <a:rPr lang="en-GB" sz="3600" b="1" dirty="0" smtClean="0">
                <a:solidFill>
                  <a:srgbClr val="0E0543"/>
                </a:solidFill>
                <a:latin typeface="Arial" panose="020B0604020202020204" pitchFamily="34" charset="0"/>
                <a:cs typeface="Arial" panose="020B0604020202020204" pitchFamily="34" charset="0"/>
              </a:rPr>
              <a:t>School  </a:t>
            </a:r>
            <a:endParaRPr lang="en-GB" sz="3600" b="1" dirty="0">
              <a:solidFill>
                <a:srgbClr val="0E0543"/>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319916" y="1924570"/>
            <a:ext cx="11983964" cy="2850974"/>
          </a:xfrm>
          <a:prstGeom prst="rect">
            <a:avLst/>
          </a:prstGeom>
        </p:spPr>
      </p:pic>
      <p:pic>
        <p:nvPicPr>
          <p:cNvPr id="7" name="Picture 6"/>
          <p:cNvPicPr>
            <a:picLocks noChangeAspect="1"/>
          </p:cNvPicPr>
          <p:nvPr/>
        </p:nvPicPr>
        <p:blipFill>
          <a:blip r:embed="rId3"/>
          <a:stretch>
            <a:fillRect/>
          </a:stretch>
        </p:blipFill>
        <p:spPr>
          <a:xfrm>
            <a:off x="4809832" y="5674215"/>
            <a:ext cx="11144566" cy="3274888"/>
          </a:xfrm>
          <a:prstGeom prst="rect">
            <a:avLst/>
          </a:prstGeom>
        </p:spPr>
      </p:pic>
      <p:pic>
        <p:nvPicPr>
          <p:cNvPr id="8" name="Picture 7"/>
          <p:cNvPicPr>
            <a:picLocks noChangeAspect="1"/>
          </p:cNvPicPr>
          <p:nvPr/>
        </p:nvPicPr>
        <p:blipFill>
          <a:blip r:embed="rId4"/>
          <a:stretch>
            <a:fillRect/>
          </a:stretch>
        </p:blipFill>
        <p:spPr>
          <a:xfrm>
            <a:off x="627909" y="9212766"/>
            <a:ext cx="13125267" cy="2808322"/>
          </a:xfrm>
          <a:prstGeom prst="rect">
            <a:avLst/>
          </a:prstGeom>
        </p:spPr>
      </p:pic>
      <p:pic>
        <p:nvPicPr>
          <p:cNvPr id="9" name="Picture 8"/>
          <p:cNvPicPr>
            <a:picLocks noChangeAspect="1"/>
          </p:cNvPicPr>
          <p:nvPr/>
        </p:nvPicPr>
        <p:blipFill>
          <a:blip r:embed="rId5"/>
          <a:stretch>
            <a:fillRect/>
          </a:stretch>
        </p:blipFill>
        <p:spPr>
          <a:xfrm>
            <a:off x="542140" y="12542368"/>
            <a:ext cx="13818784" cy="2904542"/>
          </a:xfrm>
          <a:prstGeom prst="rect">
            <a:avLst/>
          </a:prstGeom>
        </p:spPr>
      </p:pic>
      <p:pic>
        <p:nvPicPr>
          <p:cNvPr id="11" name="Picture 10"/>
          <p:cNvPicPr>
            <a:picLocks noChangeAspect="1"/>
          </p:cNvPicPr>
          <p:nvPr/>
        </p:nvPicPr>
        <p:blipFill>
          <a:blip r:embed="rId6"/>
          <a:stretch>
            <a:fillRect/>
          </a:stretch>
        </p:blipFill>
        <p:spPr>
          <a:xfrm>
            <a:off x="5574440" y="1924570"/>
            <a:ext cx="4252136" cy="2830017"/>
          </a:xfrm>
          <a:prstGeom prst="rect">
            <a:avLst/>
          </a:prstGeom>
        </p:spPr>
      </p:pic>
      <p:pic>
        <p:nvPicPr>
          <p:cNvPr id="13" name="Picture 12"/>
          <p:cNvPicPr>
            <a:picLocks noChangeAspect="1"/>
          </p:cNvPicPr>
          <p:nvPr/>
        </p:nvPicPr>
        <p:blipFill>
          <a:blip r:embed="rId7"/>
          <a:stretch>
            <a:fillRect/>
          </a:stretch>
        </p:blipFill>
        <p:spPr>
          <a:xfrm>
            <a:off x="627909" y="6023305"/>
            <a:ext cx="3869921" cy="2576708"/>
          </a:xfrm>
          <a:prstGeom prst="rect">
            <a:avLst/>
          </a:prstGeom>
        </p:spPr>
      </p:pic>
      <p:pic>
        <p:nvPicPr>
          <p:cNvPr id="14" name="Picture 13"/>
          <p:cNvPicPr>
            <a:picLocks noChangeAspect="1"/>
          </p:cNvPicPr>
          <p:nvPr/>
        </p:nvPicPr>
        <p:blipFill>
          <a:blip r:embed="rId8"/>
          <a:stretch>
            <a:fillRect/>
          </a:stretch>
        </p:blipFill>
        <p:spPr>
          <a:xfrm>
            <a:off x="6640058" y="12633841"/>
            <a:ext cx="2633857" cy="2633857"/>
          </a:xfrm>
          <a:prstGeom prst="rect">
            <a:avLst/>
          </a:prstGeom>
        </p:spPr>
      </p:pic>
      <p:pic>
        <p:nvPicPr>
          <p:cNvPr id="15" name="Picture 14"/>
          <p:cNvPicPr>
            <a:picLocks noChangeAspect="1"/>
          </p:cNvPicPr>
          <p:nvPr/>
        </p:nvPicPr>
        <p:blipFill>
          <a:blip r:embed="rId9"/>
          <a:stretch>
            <a:fillRect/>
          </a:stretch>
        </p:blipFill>
        <p:spPr>
          <a:xfrm>
            <a:off x="6241938" y="9422047"/>
            <a:ext cx="3430099" cy="2286733"/>
          </a:xfrm>
          <a:prstGeom prst="rect">
            <a:avLst/>
          </a:prstGeom>
        </p:spPr>
      </p:pic>
    </p:spTree>
    <p:extLst>
      <p:ext uri="{BB962C8B-B14F-4D97-AF65-F5344CB8AC3E}">
        <p14:creationId xmlns:p14="http://schemas.microsoft.com/office/powerpoint/2010/main" val="36542940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8" y="937580"/>
            <a:ext cx="8543925" cy="1025691"/>
          </a:xfrm>
        </p:spPr>
        <p:txBody>
          <a:bodyPr/>
          <a:lstStyle/>
          <a:p>
            <a:r>
              <a:rPr lang="en-GB" sz="3600" b="1" dirty="0" smtClean="0">
                <a:solidFill>
                  <a:srgbClr val="0E0543"/>
                </a:solidFill>
                <a:latin typeface="Arial" panose="020B0604020202020204" pitchFamily="34" charset="0"/>
                <a:cs typeface="Arial" panose="020B0604020202020204" pitchFamily="34" charset="0"/>
              </a:rPr>
              <a:t>Pay &amp; Accountabilities</a:t>
            </a:r>
            <a:endParaRPr lang="en-GB" sz="3600" b="1" dirty="0">
              <a:solidFill>
                <a:srgbClr val="0E0543"/>
              </a:solidFill>
              <a:latin typeface="Arial" panose="020B0604020202020204" pitchFamily="34" charset="0"/>
              <a:cs typeface="Arial" panose="020B0604020202020204" pitchFamily="34" charset="0"/>
            </a:endParaRPr>
          </a:p>
        </p:txBody>
      </p:sp>
      <p:sp>
        <p:nvSpPr>
          <p:cNvPr id="9" name="Rectangle 8"/>
          <p:cNvSpPr/>
          <p:nvPr/>
        </p:nvSpPr>
        <p:spPr>
          <a:xfrm>
            <a:off x="681038" y="1770185"/>
            <a:ext cx="8720870" cy="14996413"/>
          </a:xfrm>
          <a:prstGeom prst="rect">
            <a:avLst/>
          </a:prstGeom>
        </p:spPr>
        <p:txBody>
          <a:bodyPr wrap="square">
            <a:spAutoFit/>
          </a:bodyPr>
          <a:lstStyle/>
          <a:p>
            <a:pPr>
              <a:spcAft>
                <a:spcPts val="0"/>
              </a:spcAft>
            </a:pPr>
            <a:r>
              <a:rPr lang="en-GB" sz="1400" b="1" cap="small" dirty="0">
                <a:latin typeface="Arial" panose="020B0604020202020204" pitchFamily="34" charset="0"/>
                <a:ea typeface="Times New Roman" panose="02020603050405020304" pitchFamily="18" charset="0"/>
                <a:cs typeface="Times New Roman" panose="02020603050405020304" pitchFamily="18" charset="0"/>
              </a:rPr>
              <a:t>Title of Role</a:t>
            </a:r>
            <a:endParaRPr lang="en-GB" sz="1400" b="1"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GB" sz="1400" dirty="0">
                <a:latin typeface="Arial" panose="020B0604020202020204" pitchFamily="34" charset="0"/>
                <a:ea typeface="Times New Roman" panose="02020603050405020304" pitchFamily="18" charset="0"/>
                <a:cs typeface="Times New Roman" panose="02020603050405020304" pitchFamily="18" charset="0"/>
              </a:rPr>
              <a:t>Wellbeing Team Leader/ Deputy Designated Safeguarding Lead</a:t>
            </a:r>
          </a:p>
          <a:p>
            <a:pPr>
              <a:spcAft>
                <a:spcPts val="0"/>
              </a:spcAft>
              <a:tabLst>
                <a:tab pos="2637155" algn="ctr"/>
                <a:tab pos="5274310" algn="r"/>
                <a:tab pos="457200" algn="l"/>
              </a:tabLst>
            </a:pPr>
            <a:r>
              <a:rPr lang="en-GB" sz="1400" dirty="0">
                <a:latin typeface="Arial" panose="020B0604020202020204" pitchFamily="34" charset="0"/>
                <a:ea typeface="Times New Roman" panose="02020603050405020304" pitchFamily="18" charset="0"/>
                <a:cs typeface="Times New Roman" panose="02020603050405020304" pitchFamily="18" charset="0"/>
              </a:rPr>
              <a:t> </a:t>
            </a:r>
          </a:p>
          <a:p>
            <a:pPr>
              <a:spcAft>
                <a:spcPts val="300"/>
              </a:spcAft>
            </a:pPr>
            <a:r>
              <a:rPr lang="en-GB" sz="1400" b="1" cap="small" dirty="0">
                <a:latin typeface="Arial" panose="020B0604020202020204" pitchFamily="34" charset="0"/>
                <a:cs typeface="Times New Roman" panose="02020603050405020304" pitchFamily="18" charset="0"/>
              </a:rPr>
              <a:t>Line Management</a:t>
            </a:r>
            <a:endParaRPr lang="en-GB" sz="1400" b="1" dirty="0">
              <a:latin typeface="Arial" panose="020B0604020202020204" pitchFamily="34" charset="0"/>
              <a:cs typeface="Times New Roman" panose="02020603050405020304" pitchFamily="18" charset="0"/>
            </a:endParaRPr>
          </a:p>
          <a:p>
            <a:pPr>
              <a:spcAft>
                <a:spcPts val="300"/>
              </a:spcAft>
            </a:pPr>
            <a:r>
              <a:rPr lang="en-GB" sz="1400" dirty="0">
                <a:latin typeface="Arial" panose="020B0604020202020204" pitchFamily="34" charset="0"/>
                <a:ea typeface="Times New Roman" panose="02020603050405020304" pitchFamily="18" charset="0"/>
                <a:cs typeface="Times New Roman" panose="02020603050405020304" pitchFamily="18" charset="0"/>
              </a:rPr>
              <a:t>Responsible to: Deputy Headteacher and Designated Safeguarding Lead</a:t>
            </a:r>
          </a:p>
          <a:p>
            <a:pPr>
              <a:spcAft>
                <a:spcPts val="0"/>
              </a:spcAft>
            </a:pPr>
            <a:r>
              <a:rPr lang="en-GB" sz="1400" dirty="0">
                <a:latin typeface="Arial" panose="020B0604020202020204" pitchFamily="34" charset="0"/>
                <a:ea typeface="Times New Roman" panose="02020603050405020304" pitchFamily="18" charset="0"/>
                <a:cs typeface="Times New Roman" panose="02020603050405020304" pitchFamily="18" charset="0"/>
              </a:rPr>
              <a:t> </a:t>
            </a:r>
          </a:p>
          <a:p>
            <a:pPr>
              <a:spcAft>
                <a:spcPts val="0"/>
              </a:spcAft>
            </a:pPr>
            <a:r>
              <a:rPr lang="en-GB" sz="1400" b="1" cap="small" dirty="0">
                <a:latin typeface="Arial" panose="020B0604020202020204" pitchFamily="34" charset="0"/>
                <a:ea typeface="Times New Roman" panose="02020603050405020304" pitchFamily="18" charset="0"/>
                <a:cs typeface="Times New Roman" panose="02020603050405020304" pitchFamily="18" charset="0"/>
              </a:rPr>
              <a:t>Summary Terms and Conditions</a:t>
            </a:r>
            <a:r>
              <a:rPr lang="en-GB" sz="1400" b="1" dirty="0">
                <a:latin typeface="Arial" panose="020B0604020202020204" pitchFamily="34" charset="0"/>
                <a:ea typeface="Times New Roman" panose="02020603050405020304" pitchFamily="18" charset="0"/>
                <a:cs typeface="Times New Roman" panose="02020603050405020304" pitchFamily="18" charset="0"/>
              </a:rPr>
              <a:t>	</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GB" sz="1400" dirty="0">
                <a:latin typeface="Arial" panose="020B0604020202020204" pitchFamily="34" charset="0"/>
                <a:ea typeface="Times New Roman" panose="02020603050405020304" pitchFamily="18" charset="0"/>
                <a:cs typeface="Times New Roman" panose="02020603050405020304" pitchFamily="18" charset="0"/>
              </a:rPr>
              <a:t>£28,770 - £33,945 gross pa actual.  There is a pay award pending which will take this salary to £30,060 - £35,235 gross pa actual.  37 hours a week Monday – Friday, term time only (195 working days per academic year)  </a:t>
            </a:r>
          </a:p>
          <a:p>
            <a:pPr>
              <a:spcAft>
                <a:spcPts val="0"/>
              </a:spcAft>
              <a:tabLst>
                <a:tab pos="2637155" algn="ctr"/>
                <a:tab pos="5274310" algn="r"/>
                <a:tab pos="457200" algn="l"/>
              </a:tabLst>
            </a:pPr>
            <a:r>
              <a:rPr lang="en-GB" sz="1400" dirty="0">
                <a:latin typeface="Arial" panose="020B0604020202020204" pitchFamily="34" charset="0"/>
                <a:ea typeface="Times New Roman" panose="02020603050405020304" pitchFamily="18" charset="0"/>
                <a:cs typeface="Times New Roman" panose="02020603050405020304" pitchFamily="18" charset="0"/>
              </a:rPr>
              <a:t> </a:t>
            </a:r>
          </a:p>
          <a:p>
            <a:pPr>
              <a:spcAft>
                <a:spcPts val="0"/>
              </a:spcAft>
              <a:tabLst>
                <a:tab pos="2637155" algn="ctr"/>
                <a:tab pos="5274310" algn="r"/>
                <a:tab pos="457200" algn="l"/>
              </a:tabLst>
            </a:pPr>
            <a:r>
              <a:rPr lang="en-GB" sz="1400" dirty="0">
                <a:latin typeface="Arial" panose="020B0604020202020204" pitchFamily="34" charset="0"/>
                <a:ea typeface="Times New Roman" panose="02020603050405020304" pitchFamily="18" charset="0"/>
                <a:cs typeface="Times New Roman" panose="02020603050405020304" pitchFamily="18" charset="0"/>
              </a:rPr>
              <a:t> </a:t>
            </a:r>
          </a:p>
          <a:p>
            <a:pPr>
              <a:spcAft>
                <a:spcPts val="0"/>
              </a:spcAft>
            </a:pPr>
            <a:r>
              <a:rPr lang="en-GB" sz="1400" b="1" kern="0" cap="small" dirty="0">
                <a:latin typeface="Arial" panose="020B0604020202020204" pitchFamily="34" charset="0"/>
                <a:cs typeface="Times New Roman" panose="02020603050405020304" pitchFamily="18" charset="0"/>
              </a:rPr>
              <a:t>Key Purpose</a:t>
            </a:r>
            <a:endParaRPr lang="en-GB" sz="1400" b="1" kern="0" dirty="0">
              <a:latin typeface="Arial" panose="020B060402020202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en-GB" sz="1400" dirty="0">
                <a:solidFill>
                  <a:srgbClr val="0B0C0C"/>
                </a:solidFill>
                <a:latin typeface="Arial" panose="020B0604020202020204" pitchFamily="34" charset="0"/>
                <a:ea typeface="Times New Roman" panose="02020603050405020304" pitchFamily="18" charset="0"/>
                <a:cs typeface="Arial" panose="020B0604020202020204" pitchFamily="34" charset="0"/>
              </a:rPr>
              <a:t>To champion and support the mental health, wellbeing of children and young people through facilitating a safe, calm and supportive learning environments</a:t>
            </a:r>
            <a:endParaRPr lang="en-GB" sz="1400" dirty="0">
              <a:solidFill>
                <a:srgbClr val="0B0C0C"/>
              </a:solidFill>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en-GB" sz="1400" dirty="0">
                <a:solidFill>
                  <a:srgbClr val="0B0C0C"/>
                </a:solidFill>
                <a:latin typeface="Arial" panose="020B0604020202020204" pitchFamily="34" charset="0"/>
                <a:ea typeface="Times New Roman" panose="02020603050405020304" pitchFamily="18" charset="0"/>
                <a:cs typeface="Arial" panose="020B0604020202020204" pitchFamily="34" charset="0"/>
              </a:rPr>
              <a:t>To be the Deputy Designated Safeguarding Lead  </a:t>
            </a:r>
            <a:endParaRPr lang="en-GB" sz="1400" dirty="0">
              <a:solidFill>
                <a:srgbClr val="0B0C0C"/>
              </a:solidFill>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Symbol" panose="05050102010706020507" pitchFamily="18" charset="2"/>
              <a:buChar char=""/>
            </a:pPr>
            <a:r>
              <a:rPr lang="en-GB" sz="1400" dirty="0">
                <a:solidFill>
                  <a:srgbClr val="0B0C0C"/>
                </a:solidFill>
                <a:latin typeface="Arial" panose="020B0604020202020204" pitchFamily="34" charset="0"/>
                <a:ea typeface="Times New Roman" panose="02020603050405020304" pitchFamily="18" charset="0"/>
                <a:cs typeface="Arial" panose="020B0604020202020204" pitchFamily="34" charset="0"/>
              </a:rPr>
              <a:t>To encourage positive behaviour choices by supporting PROACT- SCIP techniques within the team</a:t>
            </a:r>
            <a:endParaRPr lang="en-GB" sz="1400" dirty="0">
              <a:solidFill>
                <a:srgbClr val="0B0C0C"/>
              </a:solidFill>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300"/>
              </a:spcAft>
              <a:buFont typeface="Symbol" panose="05050102010706020507" pitchFamily="18" charset="2"/>
              <a:buChar char=""/>
            </a:pPr>
            <a:r>
              <a:rPr lang="en-GB" sz="1400" dirty="0">
                <a:latin typeface="Arial" panose="020B0604020202020204" pitchFamily="34" charset="0"/>
                <a:ea typeface="Times New Roman" panose="02020603050405020304" pitchFamily="18" charset="0"/>
                <a:cs typeface="Times New Roman" panose="02020603050405020304" pitchFamily="18" charset="0"/>
              </a:rPr>
              <a:t>To develop and oversee interventions that improve not only mental health and wellbeing but more broadly improved attainment, attendance and resilient children and young people and to keep abreast of best practice by understanding and implementing government guidance and initiatives</a:t>
            </a:r>
          </a:p>
          <a:p>
            <a:pPr marL="342900" lvl="0" indent="-342900">
              <a:spcAft>
                <a:spcPts val="300"/>
              </a:spcAft>
              <a:buFont typeface="Symbol" panose="05050102010706020507" pitchFamily="18" charset="2"/>
              <a:buChar char=""/>
            </a:pPr>
            <a:r>
              <a:rPr lang="en-GB" sz="1400" dirty="0">
                <a:latin typeface="Arial" panose="020B0604020202020204" pitchFamily="34" charset="0"/>
                <a:ea typeface="Times New Roman" panose="02020603050405020304" pitchFamily="18" charset="0"/>
                <a:cs typeface="Times New Roman" panose="02020603050405020304" pitchFamily="18" charset="0"/>
              </a:rPr>
              <a:t>To support improving attendance across the school in consultation with SLT and develop attendance strategies in accordance with best practise and government guidance</a:t>
            </a:r>
          </a:p>
          <a:p>
            <a:pPr>
              <a:spcAft>
                <a:spcPts val="300"/>
              </a:spcAft>
            </a:pPr>
            <a:r>
              <a:rPr lang="en-GB" sz="1200" b="1" cap="small" dirty="0">
                <a:latin typeface="Arial" panose="020B0604020202020204" pitchFamily="34" charset="0"/>
                <a:ea typeface="Times New Roman" panose="02020603050405020304" pitchFamily="18" charset="0"/>
                <a:cs typeface="Times New Roman" panose="02020603050405020304" pitchFamily="18" charset="0"/>
              </a:rPr>
              <a:t> </a:t>
            </a:r>
            <a:endParaRPr lang="en-GB" sz="1200" dirty="0">
              <a:latin typeface="Arial" panose="020B0604020202020204" pitchFamily="34" charset="0"/>
              <a:ea typeface="Times New Roman" panose="02020603050405020304" pitchFamily="18" charset="0"/>
              <a:cs typeface="Times New Roman" panose="02020603050405020304" pitchFamily="18" charset="0"/>
            </a:endParaRPr>
          </a:p>
          <a:p>
            <a:pPr>
              <a:spcAft>
                <a:spcPts val="300"/>
              </a:spcAft>
            </a:pPr>
            <a:r>
              <a:rPr lang="en-GB" sz="1400" b="1" cap="small" dirty="0" smtClean="0">
                <a:solidFill>
                  <a:srgbClr val="000000"/>
                </a:solidFill>
                <a:latin typeface="Arial" panose="020B0604020202020204" pitchFamily="34" charset="0"/>
                <a:ea typeface="Times New Roman" panose="02020603050405020304" pitchFamily="18" charset="0"/>
              </a:rPr>
              <a:t>Supervisory Responsibilities </a:t>
            </a:r>
            <a:endParaRPr lang="en-GB" sz="1400" dirty="0" smtClean="0">
              <a:solidFill>
                <a:srgbClr val="000000"/>
              </a:solidFill>
              <a:latin typeface="Arial" panose="020B0604020202020204" pitchFamily="34" charset="0"/>
              <a:ea typeface="Times New Roman" panose="02020603050405020304" pitchFamily="18" charset="0"/>
            </a:endParaRPr>
          </a:p>
          <a:p>
            <a:pPr>
              <a:spcAft>
                <a:spcPts val="300"/>
              </a:spcAft>
            </a:pPr>
            <a:r>
              <a:rPr lang="en-GB" sz="1400" dirty="0" smtClean="0">
                <a:solidFill>
                  <a:srgbClr val="000000"/>
                </a:solidFill>
                <a:latin typeface="Arial" panose="020B0604020202020204" pitchFamily="34" charset="0"/>
                <a:ea typeface="Times New Roman" panose="02020603050405020304" pitchFamily="18" charset="0"/>
              </a:rPr>
              <a:t>Responsible to:  Deputy </a:t>
            </a:r>
            <a:r>
              <a:rPr lang="en-GB" sz="1400" dirty="0">
                <a:solidFill>
                  <a:srgbClr val="000000"/>
                </a:solidFill>
                <a:latin typeface="Arial" panose="020B0604020202020204" pitchFamily="34" charset="0"/>
                <a:ea typeface="Times New Roman" panose="02020603050405020304" pitchFamily="18" charset="0"/>
              </a:rPr>
              <a:t>Headteacher (Designated Safeguarding </a:t>
            </a:r>
            <a:r>
              <a:rPr lang="en-GB" sz="1400" dirty="0" smtClean="0">
                <a:solidFill>
                  <a:srgbClr val="000000"/>
                </a:solidFill>
                <a:latin typeface="Arial" panose="020B0604020202020204" pitchFamily="34" charset="0"/>
                <a:ea typeface="Times New Roman" panose="02020603050405020304" pitchFamily="18" charset="0"/>
              </a:rPr>
              <a:t>Lead</a:t>
            </a:r>
            <a:r>
              <a:rPr lang="en-GB" sz="1400" dirty="0">
                <a:solidFill>
                  <a:srgbClr val="000000"/>
                </a:solidFill>
                <a:latin typeface="Arial" panose="020B0604020202020204" pitchFamily="34" charset="0"/>
                <a:ea typeface="Times New Roman" panose="02020603050405020304" pitchFamily="18" charset="0"/>
              </a:rPr>
              <a:t>)</a:t>
            </a:r>
          </a:p>
          <a:p>
            <a:pPr>
              <a:spcAft>
                <a:spcPts val="300"/>
              </a:spcAft>
            </a:pPr>
            <a:r>
              <a:rPr lang="en-GB" sz="1400" dirty="0">
                <a:solidFill>
                  <a:srgbClr val="000000"/>
                </a:solidFill>
                <a:latin typeface="Arial" panose="020B0604020202020204" pitchFamily="34" charset="0"/>
                <a:ea typeface="Times New Roman" panose="02020603050405020304" pitchFamily="18" charset="0"/>
              </a:rPr>
              <a:t>Responsible </a:t>
            </a:r>
            <a:r>
              <a:rPr lang="en-GB" sz="1400" dirty="0" smtClean="0">
                <a:solidFill>
                  <a:srgbClr val="000000"/>
                </a:solidFill>
                <a:latin typeface="Arial" panose="020B0604020202020204" pitchFamily="34" charset="0"/>
                <a:ea typeface="Times New Roman" panose="02020603050405020304" pitchFamily="18" charset="0"/>
              </a:rPr>
              <a:t>for: Wellbeing </a:t>
            </a:r>
            <a:r>
              <a:rPr lang="en-GB" sz="1400" dirty="0">
                <a:solidFill>
                  <a:srgbClr val="000000"/>
                </a:solidFill>
                <a:latin typeface="Arial" panose="020B0604020202020204" pitchFamily="34" charset="0"/>
                <a:ea typeface="Times New Roman" panose="02020603050405020304" pitchFamily="18" charset="0"/>
              </a:rPr>
              <a:t>Champions </a:t>
            </a:r>
          </a:p>
          <a:p>
            <a:pPr>
              <a:spcAft>
                <a:spcPts val="0"/>
              </a:spcAft>
              <a:tabLst>
                <a:tab pos="2637155" algn="ctr"/>
                <a:tab pos="5274310" algn="r"/>
                <a:tab pos="457200" algn="l"/>
              </a:tabLst>
            </a:pPr>
            <a:r>
              <a:rPr lang="en-GB" sz="1400" dirty="0">
                <a:latin typeface="Arial" panose="020B0604020202020204" pitchFamily="34" charset="0"/>
                <a:ea typeface="Times New Roman" panose="02020603050405020304" pitchFamily="18" charset="0"/>
                <a:cs typeface="Times New Roman" panose="02020603050405020304" pitchFamily="18" charset="0"/>
              </a:rPr>
              <a:t> </a:t>
            </a:r>
          </a:p>
          <a:p>
            <a:pPr>
              <a:spcAft>
                <a:spcPts val="0"/>
              </a:spcAft>
            </a:pPr>
            <a:r>
              <a:rPr lang="en-GB" sz="1400" b="1" kern="0" cap="small" dirty="0">
                <a:latin typeface="Arial" panose="020B0604020202020204" pitchFamily="34" charset="0"/>
                <a:cs typeface="Times New Roman" panose="02020603050405020304" pitchFamily="18" charset="0"/>
              </a:rPr>
              <a:t>Functional Relationships</a:t>
            </a:r>
            <a:endParaRPr lang="en-GB" sz="1400" b="1" kern="0" dirty="0">
              <a:latin typeface="Arial" panose="020B060402020202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en-GB" sz="1400" dirty="0">
                <a:latin typeface="Arial" panose="020B0604020202020204" pitchFamily="34" charset="0"/>
                <a:ea typeface="Times New Roman" panose="02020603050405020304" pitchFamily="18" charset="0"/>
                <a:cs typeface="Times New Roman" panose="02020603050405020304" pitchFamily="18" charset="0"/>
              </a:rPr>
              <a:t>Deputy Headteacher/ Designated Safeguarding Lead/ Senior Mental Health Lead</a:t>
            </a:r>
          </a:p>
          <a:p>
            <a:pPr marL="342900" lvl="0" indent="-342900">
              <a:spcAft>
                <a:spcPts val="0"/>
              </a:spcAft>
              <a:buFont typeface="Symbol" panose="05050102010706020507" pitchFamily="18" charset="2"/>
              <a:buChar char=""/>
            </a:pPr>
            <a:r>
              <a:rPr lang="en-GB" sz="1400" dirty="0">
                <a:latin typeface="Arial" panose="020B0604020202020204" pitchFamily="34" charset="0"/>
                <a:ea typeface="Times New Roman" panose="02020603050405020304" pitchFamily="18" charset="0"/>
                <a:cs typeface="Times New Roman" panose="02020603050405020304" pitchFamily="18" charset="0"/>
              </a:rPr>
              <a:t>Senior Leadership Team</a:t>
            </a:r>
          </a:p>
          <a:p>
            <a:pPr marL="342900" lvl="0" indent="-342900">
              <a:spcAft>
                <a:spcPts val="0"/>
              </a:spcAft>
              <a:buFont typeface="Symbol" panose="05050102010706020507" pitchFamily="18" charset="2"/>
              <a:buChar char=""/>
            </a:pPr>
            <a:r>
              <a:rPr lang="en-GB" sz="1400" dirty="0">
                <a:latin typeface="Arial" panose="020B0604020202020204" pitchFamily="34" charset="0"/>
                <a:ea typeface="Times New Roman" panose="02020603050405020304" pitchFamily="18" charset="0"/>
                <a:cs typeface="Times New Roman" panose="02020603050405020304" pitchFamily="18" charset="0"/>
              </a:rPr>
              <a:t>Wellbeing Champions</a:t>
            </a:r>
          </a:p>
          <a:p>
            <a:pPr marL="342900" lvl="0" indent="-342900">
              <a:spcAft>
                <a:spcPts val="0"/>
              </a:spcAft>
              <a:buFont typeface="Symbol" panose="05050102010706020507" pitchFamily="18" charset="2"/>
              <a:buChar char=""/>
            </a:pPr>
            <a:r>
              <a:rPr lang="en-GB" sz="1400" dirty="0">
                <a:latin typeface="Arial" panose="020B0604020202020204" pitchFamily="34" charset="0"/>
                <a:ea typeface="Times New Roman" panose="02020603050405020304" pitchFamily="18" charset="0"/>
                <a:cs typeface="Times New Roman" panose="02020603050405020304" pitchFamily="18" charset="0"/>
              </a:rPr>
              <a:t>Wellbeing Team</a:t>
            </a:r>
          </a:p>
          <a:p>
            <a:pPr marL="342900" lvl="0" indent="-342900">
              <a:spcAft>
                <a:spcPts val="0"/>
              </a:spcAft>
              <a:buFont typeface="Symbol" panose="05050102010706020507" pitchFamily="18" charset="2"/>
              <a:buChar char=""/>
            </a:pPr>
            <a:r>
              <a:rPr lang="en-GB" sz="1400" dirty="0">
                <a:latin typeface="Arial" panose="020B0604020202020204" pitchFamily="34" charset="0"/>
                <a:ea typeface="Times New Roman" panose="02020603050405020304" pitchFamily="18" charset="0"/>
                <a:cs typeface="Times New Roman" panose="02020603050405020304" pitchFamily="18" charset="0"/>
              </a:rPr>
              <a:t>Special Educational Needs Coordinator</a:t>
            </a:r>
          </a:p>
          <a:p>
            <a:pPr>
              <a:spcAft>
                <a:spcPts val="0"/>
              </a:spcAft>
            </a:pPr>
            <a:r>
              <a:rPr lang="en-GB" sz="1200" dirty="0">
                <a:latin typeface="Arial" panose="020B0604020202020204" pitchFamily="34" charset="0"/>
                <a:ea typeface="Times New Roman" panose="02020603050405020304" pitchFamily="18" charset="0"/>
                <a:cs typeface="Times New Roman" panose="02020603050405020304" pitchFamily="18" charset="0"/>
              </a:rPr>
              <a:t> </a:t>
            </a:r>
          </a:p>
          <a:p>
            <a:pPr>
              <a:spcAft>
                <a:spcPts val="0"/>
              </a:spcAft>
            </a:pPr>
            <a:r>
              <a:rPr lang="en-GB" sz="1200" b="1" kern="0" cap="small" dirty="0">
                <a:latin typeface="Arial" panose="020B0604020202020204" pitchFamily="34" charset="0"/>
                <a:cs typeface="Times New Roman" panose="02020603050405020304" pitchFamily="18" charset="0"/>
              </a:rPr>
              <a:t> </a:t>
            </a:r>
            <a:endParaRPr lang="en-GB" sz="1200" b="1" kern="0" dirty="0">
              <a:latin typeface="Arial" panose="020B0604020202020204" pitchFamily="34" charset="0"/>
              <a:cs typeface="Times New Roman" panose="02020603050405020304" pitchFamily="18" charset="0"/>
            </a:endParaRPr>
          </a:p>
          <a:p>
            <a:pPr>
              <a:spcAft>
                <a:spcPts val="0"/>
              </a:spcAft>
            </a:pPr>
            <a:r>
              <a:rPr lang="en-GB" sz="1200" b="1" kern="0" cap="small" dirty="0">
                <a:latin typeface="Arial" panose="020B0604020202020204" pitchFamily="34" charset="0"/>
                <a:cs typeface="Times New Roman" panose="02020603050405020304" pitchFamily="18" charset="0"/>
              </a:rPr>
              <a:t>Main Duties and Accountabilities</a:t>
            </a:r>
            <a:endParaRPr lang="en-GB" sz="1200" b="1" kern="0" dirty="0">
              <a:latin typeface="Arial" panose="020B0604020202020204" pitchFamily="34" charset="0"/>
              <a:cs typeface="Times New Roman" panose="02020603050405020304" pitchFamily="18" charset="0"/>
            </a:endParaRPr>
          </a:p>
          <a:p>
            <a:pPr>
              <a:spcAft>
                <a:spcPts val="0"/>
              </a:spcAft>
            </a:pPr>
            <a:r>
              <a:rPr lang="en-GB" sz="1200" dirty="0">
                <a:solidFill>
                  <a:srgbClr val="000000"/>
                </a:solidFill>
                <a:latin typeface="Arial" panose="020B0604020202020204" pitchFamily="34" charset="0"/>
                <a:ea typeface="Times New Roman" panose="02020603050405020304" pitchFamily="18" charset="0"/>
              </a:rPr>
              <a:t> </a:t>
            </a:r>
          </a:p>
          <a:p>
            <a:pPr marL="342900" lvl="0" indent="-342900" algn="just">
              <a:spcAft>
                <a:spcPts val="600"/>
              </a:spcAft>
              <a:buFont typeface="Symbol" panose="05050102010706020507" pitchFamily="18" charset="2"/>
              <a:buChar char=""/>
              <a:tabLst>
                <a:tab pos="457200" algn="l"/>
                <a:tab pos="228600" algn="l"/>
              </a:tabLst>
            </a:pPr>
            <a:r>
              <a:rPr lang="en-GB" sz="1400" dirty="0">
                <a:latin typeface="Arial" panose="020B0604020202020204" pitchFamily="34" charset="0"/>
                <a:ea typeface="Times New Roman" panose="02020603050405020304" pitchFamily="18" charset="0"/>
                <a:cs typeface="Times New Roman" panose="02020603050405020304" pitchFamily="18" charset="0"/>
              </a:rPr>
              <a:t>To develop, implement, monitor and evaluate the school’s strategic plan and interventions to improve the mental health and wellbeing across school to include the key principles below.</a:t>
            </a:r>
          </a:p>
          <a:p>
            <a:pPr marL="342900" lvl="0" indent="-342900">
              <a:spcAft>
                <a:spcPts val="600"/>
              </a:spcAft>
              <a:buFont typeface="Symbol" panose="05050102010706020507" pitchFamily="18" charset="2"/>
              <a:buBlip>
                <a:blip r:embed="rId2"/>
              </a:buBlip>
              <a:tabLst>
                <a:tab pos="457200" algn="l"/>
                <a:tab pos="457200" algn="l"/>
              </a:tabLst>
            </a:pPr>
            <a:r>
              <a:rPr lang="en-GB" sz="1400" dirty="0" smtClean="0">
                <a:latin typeface="Arial" panose="020B0604020202020204" pitchFamily="34" charset="0"/>
                <a:ea typeface="Times New Roman" panose="02020603050405020304" pitchFamily="18" charset="0"/>
                <a:cs typeface="Times New Roman" panose="02020603050405020304" pitchFamily="18" charset="0"/>
              </a:rPr>
              <a:t>Curriculum </a:t>
            </a:r>
            <a:r>
              <a:rPr lang="en-GB" sz="1400" dirty="0">
                <a:latin typeface="Arial" panose="020B0604020202020204" pitchFamily="34" charset="0"/>
                <a:ea typeface="Times New Roman" panose="02020603050405020304" pitchFamily="18" charset="0"/>
                <a:cs typeface="Times New Roman" panose="02020603050405020304" pitchFamily="18" charset="0"/>
              </a:rPr>
              <a:t>teaching and learning</a:t>
            </a:r>
            <a:r>
              <a:rPr lang="en-GB" sz="1400" b="1"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to promote resilience and support social and</a:t>
            </a:r>
            <a:r>
              <a:rPr lang="en-GB" sz="1400" spc="-320"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emotional</a:t>
            </a:r>
            <a:r>
              <a:rPr lang="en-GB" sz="1400" spc="-1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learning</a:t>
            </a:r>
          </a:p>
          <a:p>
            <a:pPr marL="342900" lvl="0" indent="-342900">
              <a:spcAft>
                <a:spcPts val="600"/>
              </a:spcAft>
              <a:buFont typeface="Symbol" panose="05050102010706020507" pitchFamily="18" charset="2"/>
              <a:buBlip>
                <a:blip r:embed="rId2"/>
              </a:buBlip>
              <a:tabLst>
                <a:tab pos="457200" algn="l"/>
                <a:tab pos="457200" algn="l"/>
              </a:tabLst>
            </a:pPr>
            <a:r>
              <a:rPr lang="en-GB" sz="1400" dirty="0">
                <a:latin typeface="Arial" panose="020B0604020202020204" pitchFamily="34" charset="0"/>
                <a:ea typeface="Times New Roman" panose="02020603050405020304" pitchFamily="18" charset="0"/>
                <a:cs typeface="Times New Roman" panose="02020603050405020304" pitchFamily="18" charset="0"/>
              </a:rPr>
              <a:t>Enabling</a:t>
            </a:r>
            <a:r>
              <a:rPr lang="en-GB" sz="1400" spc="-5" dirty="0">
                <a:latin typeface="Arial" panose="020B0604020202020204" pitchFamily="34" charset="0"/>
                <a:ea typeface="Times New Roman" panose="02020603050405020304" pitchFamily="18" charset="0"/>
                <a:cs typeface="Times New Roman" panose="02020603050405020304" pitchFamily="18" charset="0"/>
              </a:rPr>
              <a:t> the experiences and views of deaf children and young people </a:t>
            </a:r>
            <a:r>
              <a:rPr lang="en-GB" sz="1400" dirty="0">
                <a:latin typeface="Arial" panose="020B0604020202020204" pitchFamily="34" charset="0"/>
                <a:ea typeface="Times New Roman" panose="02020603050405020304" pitchFamily="18" charset="0"/>
                <a:cs typeface="Times New Roman" panose="02020603050405020304" pitchFamily="18" charset="0"/>
              </a:rPr>
              <a:t>to</a:t>
            </a:r>
            <a:r>
              <a:rPr lang="en-GB" sz="1400" spc="-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influence</a:t>
            </a:r>
            <a:r>
              <a:rPr lang="en-GB" sz="1400" spc="-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decisions</a:t>
            </a:r>
          </a:p>
          <a:p>
            <a:pPr marL="342900" lvl="0" indent="-342900">
              <a:spcAft>
                <a:spcPts val="600"/>
              </a:spcAft>
              <a:buFont typeface="Symbol" panose="05050102010706020507" pitchFamily="18" charset="2"/>
              <a:buBlip>
                <a:blip r:embed="rId2"/>
              </a:buBlip>
              <a:tabLst>
                <a:tab pos="457200" algn="l"/>
                <a:tab pos="457200" algn="l"/>
              </a:tabLst>
            </a:pPr>
            <a:r>
              <a:rPr lang="en-GB" sz="1400" dirty="0">
                <a:latin typeface="Arial" panose="020B0604020202020204" pitchFamily="34" charset="0"/>
                <a:ea typeface="Times New Roman" panose="02020603050405020304" pitchFamily="18" charset="0"/>
                <a:cs typeface="Times New Roman" panose="02020603050405020304" pitchFamily="18" charset="0"/>
              </a:rPr>
              <a:t>Staff</a:t>
            </a:r>
            <a:r>
              <a:rPr lang="en-GB" sz="1400" spc="-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development</a:t>
            </a:r>
            <a:r>
              <a:rPr lang="en-GB" sz="1400" spc="-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to</a:t>
            </a:r>
            <a:r>
              <a:rPr lang="en-GB" sz="1400" spc="-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support</a:t>
            </a:r>
            <a:r>
              <a:rPr lang="en-GB" sz="1400" spc="-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their own</a:t>
            </a:r>
            <a:r>
              <a:rPr lang="en-GB" sz="1400" spc="-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wellbeing</a:t>
            </a:r>
            <a:r>
              <a:rPr lang="en-GB" sz="1400" spc="-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and</a:t>
            </a:r>
            <a:r>
              <a:rPr lang="en-GB" sz="1400" spc="-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that of</a:t>
            </a:r>
            <a:r>
              <a:rPr lang="en-GB" sz="1400" spc="-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students</a:t>
            </a:r>
          </a:p>
          <a:p>
            <a:pPr marL="342900" lvl="0" indent="-342900">
              <a:spcAft>
                <a:spcPts val="600"/>
              </a:spcAft>
              <a:buFont typeface="Symbol" panose="05050102010706020507" pitchFamily="18" charset="2"/>
              <a:buBlip>
                <a:blip r:embed="rId2"/>
              </a:buBlip>
              <a:tabLst>
                <a:tab pos="457200" algn="l"/>
                <a:tab pos="457200" algn="l"/>
              </a:tabLst>
            </a:pPr>
            <a:r>
              <a:rPr lang="en-GB" sz="1400" dirty="0">
                <a:latin typeface="Arial" panose="020B0604020202020204" pitchFamily="34" charset="0"/>
                <a:ea typeface="Times New Roman" panose="02020603050405020304" pitchFamily="18" charset="0"/>
                <a:cs typeface="Times New Roman" panose="02020603050405020304" pitchFamily="18" charset="0"/>
              </a:rPr>
              <a:t>Identifying</a:t>
            </a:r>
            <a:r>
              <a:rPr lang="en-GB" sz="1400" spc="-10"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need</a:t>
            </a:r>
            <a:r>
              <a:rPr lang="en-GB" sz="1400" spc="-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and</a:t>
            </a:r>
            <a:r>
              <a:rPr lang="en-GB" sz="1400" spc="-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monitoring</a:t>
            </a:r>
            <a:r>
              <a:rPr lang="en-GB" sz="1400" spc="-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impact</a:t>
            </a:r>
            <a:r>
              <a:rPr lang="en-GB" sz="1400" spc="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of</a:t>
            </a:r>
            <a:r>
              <a:rPr lang="en-GB" sz="1400" spc="-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interventions</a:t>
            </a:r>
          </a:p>
          <a:p>
            <a:pPr marL="342900" lvl="0" indent="-342900">
              <a:spcAft>
                <a:spcPts val="600"/>
              </a:spcAft>
              <a:buFont typeface="Symbol" panose="05050102010706020507" pitchFamily="18" charset="2"/>
              <a:buBlip>
                <a:blip r:embed="rId2"/>
              </a:buBlip>
              <a:tabLst>
                <a:tab pos="457200" algn="l"/>
                <a:tab pos="457200" algn="l"/>
              </a:tabLst>
            </a:pPr>
            <a:r>
              <a:rPr lang="en-GB" sz="1400" dirty="0">
                <a:latin typeface="Arial" panose="020B0604020202020204" pitchFamily="34" charset="0"/>
                <a:ea typeface="Times New Roman" panose="02020603050405020304" pitchFamily="18" charset="0"/>
                <a:cs typeface="Times New Roman" panose="02020603050405020304" pitchFamily="18" charset="0"/>
              </a:rPr>
              <a:t>Working</a:t>
            </a:r>
            <a:r>
              <a:rPr lang="en-GB" sz="1400" spc="-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with parents</a:t>
            </a:r>
            <a:r>
              <a:rPr lang="en-GB" sz="1400" spc="-10"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and carers</a:t>
            </a:r>
          </a:p>
          <a:p>
            <a:pPr marL="342900" lvl="0" indent="-342900">
              <a:spcAft>
                <a:spcPts val="600"/>
              </a:spcAft>
              <a:buFont typeface="Symbol" panose="05050102010706020507" pitchFamily="18" charset="2"/>
              <a:buBlip>
                <a:blip r:embed="rId2"/>
              </a:buBlip>
              <a:tabLst>
                <a:tab pos="457200" algn="l"/>
                <a:tab pos="457200" algn="l"/>
              </a:tabLst>
            </a:pPr>
            <a:r>
              <a:rPr lang="en-GB" sz="1400" dirty="0">
                <a:latin typeface="Arial" panose="020B0604020202020204" pitchFamily="34" charset="0"/>
                <a:ea typeface="Times New Roman" panose="02020603050405020304" pitchFamily="18" charset="0"/>
                <a:cs typeface="Times New Roman" panose="02020603050405020304" pitchFamily="18" charset="0"/>
              </a:rPr>
              <a:t>Targeted</a:t>
            </a:r>
            <a:r>
              <a:rPr lang="en-GB" sz="1400" spc="-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support and</a:t>
            </a:r>
            <a:r>
              <a:rPr lang="en-GB" sz="1400" spc="-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appropriate</a:t>
            </a:r>
            <a:r>
              <a:rPr lang="en-GB" sz="1400" spc="-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referral</a:t>
            </a:r>
          </a:p>
          <a:p>
            <a:pPr marL="342900" lvl="0" indent="-342900">
              <a:spcAft>
                <a:spcPts val="600"/>
              </a:spcAft>
              <a:buFont typeface="Symbol" panose="05050102010706020507" pitchFamily="18" charset="2"/>
              <a:buBlip>
                <a:blip r:embed="rId2"/>
              </a:buBlip>
              <a:tabLst>
                <a:tab pos="457200" algn="l"/>
                <a:tab pos="457200" algn="l"/>
              </a:tabLst>
            </a:pPr>
            <a:r>
              <a:rPr lang="en-GB" sz="1400" dirty="0">
                <a:latin typeface="Arial" panose="020B0604020202020204" pitchFamily="34" charset="0"/>
                <a:ea typeface="Times New Roman" panose="02020603050405020304" pitchFamily="18" charset="0"/>
                <a:cs typeface="Times New Roman" panose="02020603050405020304" pitchFamily="18" charset="0"/>
              </a:rPr>
              <a:t>An</a:t>
            </a:r>
            <a:r>
              <a:rPr lang="en-GB" sz="1400" spc="-10"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ethos and</a:t>
            </a:r>
            <a:r>
              <a:rPr lang="en-GB" sz="1400" spc="-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environment</a:t>
            </a:r>
            <a:r>
              <a:rPr lang="en-GB" sz="1400" spc="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that promotes</a:t>
            </a:r>
            <a:r>
              <a:rPr lang="en-GB" sz="1400" spc="-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a:latin typeface="Arial" panose="020B0604020202020204" pitchFamily="34" charset="0"/>
                <a:ea typeface="Times New Roman" panose="02020603050405020304" pitchFamily="18" charset="0"/>
                <a:cs typeface="Times New Roman" panose="02020603050405020304" pitchFamily="18" charset="0"/>
              </a:rPr>
              <a:t>respect and values</a:t>
            </a:r>
            <a:r>
              <a:rPr lang="en-GB" sz="1400" spc="-5" dirty="0">
                <a:latin typeface="Arial" panose="020B0604020202020204" pitchFamily="34" charset="0"/>
                <a:ea typeface="Times New Roman" panose="02020603050405020304" pitchFamily="18" charset="0"/>
                <a:cs typeface="Times New Roman" panose="02020603050405020304" pitchFamily="18" charset="0"/>
              </a:rPr>
              <a:t> </a:t>
            </a:r>
            <a:r>
              <a:rPr lang="en-GB" sz="1400" dirty="0" smtClean="0">
                <a:latin typeface="Arial" panose="020B0604020202020204" pitchFamily="34" charset="0"/>
                <a:ea typeface="Times New Roman" panose="02020603050405020304" pitchFamily="18" charset="0"/>
                <a:cs typeface="Times New Roman" panose="02020603050405020304" pitchFamily="18" charset="0"/>
              </a:rPr>
              <a:t>diversity</a:t>
            </a:r>
          </a:p>
          <a:p>
            <a:pPr lvl="0">
              <a:spcAft>
                <a:spcPts val="600"/>
              </a:spcAft>
              <a:tabLst>
                <a:tab pos="457200" algn="l"/>
                <a:tab pos="457200" algn="l"/>
              </a:tabLst>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600"/>
              </a:spcAft>
              <a:buFont typeface="Symbol" panose="05050102010706020507" pitchFamily="18" charset="2"/>
              <a:buChar char=""/>
              <a:tabLst>
                <a:tab pos="457200" algn="l"/>
                <a:tab pos="457200" algn="l"/>
              </a:tabLst>
            </a:pPr>
            <a:r>
              <a:rPr lang="en-GB" sz="1400" dirty="0">
                <a:latin typeface="Arial" panose="020B0604020202020204" pitchFamily="34" charset="0"/>
                <a:ea typeface="Times New Roman" panose="02020603050405020304" pitchFamily="18" charset="0"/>
                <a:cs typeface="Arial" panose="020B0604020202020204" pitchFamily="34" charset="0"/>
              </a:rPr>
              <a:t>Liaise with key staff to discuss concerns regarding children and young people students whose mental health and wellbeing falls below expectations to identify, implement and monitor targeted interventions</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600"/>
              </a:spcAft>
              <a:buFont typeface="Symbol" panose="05050102010706020507" pitchFamily="18" charset="2"/>
              <a:buChar char=""/>
              <a:tabLst>
                <a:tab pos="457200" algn="l"/>
                <a:tab pos="457200" algn="l"/>
              </a:tabLst>
            </a:pPr>
            <a:r>
              <a:rPr lang="en-GB" sz="1400" dirty="0">
                <a:latin typeface="Arial" panose="020B0604020202020204" pitchFamily="34" charset="0"/>
                <a:ea typeface="Times New Roman" panose="02020603050405020304" pitchFamily="18" charset="0"/>
                <a:cs typeface="Arial" panose="020B0604020202020204" pitchFamily="34" charset="0"/>
              </a:rPr>
              <a:t>To be the first point of contact for external agencies supporting the mental health and wellbeing of children and young people including Deaf CAMHS</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600"/>
              </a:spcAft>
              <a:buFont typeface="Symbol" panose="05050102010706020507" pitchFamily="18" charset="2"/>
              <a:buChar char=""/>
              <a:tabLst>
                <a:tab pos="457200" algn="l"/>
                <a:tab pos="457200" algn="l"/>
              </a:tabLst>
            </a:pPr>
            <a:r>
              <a:rPr lang="en-GB"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Work closely with the school administration, safeguarding and teaching teams to  understand and address the needs of absent children and young people to ensure they attend on a consistent basis </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600"/>
              </a:spcAft>
              <a:buFont typeface="Symbol" panose="05050102010706020507" pitchFamily="18" charset="2"/>
              <a:buChar char=""/>
              <a:tabLst>
                <a:tab pos="457200" algn="l"/>
                <a:tab pos="457200" algn="l"/>
              </a:tabLst>
            </a:pPr>
            <a:r>
              <a:rPr lang="en-GB"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To respond to requests from external partners for example, Local Authorities for absence data</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600"/>
              </a:spcAft>
              <a:buFont typeface="Symbol" panose="05050102010706020507" pitchFamily="18" charset="2"/>
              <a:buChar char=""/>
              <a:tabLst>
                <a:tab pos="457200" algn="l"/>
                <a:tab pos="457200" algn="l"/>
              </a:tabLst>
            </a:pPr>
            <a:r>
              <a:rPr lang="en-GB"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To produce regular reports on safeguarding, mental health, wellbeing, attendance and behaviour supported by robust data to evidence progress</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600"/>
              </a:spcAft>
              <a:buFont typeface="Symbol" panose="05050102010706020507" pitchFamily="18" charset="2"/>
              <a:buChar char=""/>
              <a:tabLst>
                <a:tab pos="457200" algn="l"/>
                <a:tab pos="457200" algn="l"/>
              </a:tabLst>
            </a:pPr>
            <a:r>
              <a:rPr lang="en-GB" sz="1400" dirty="0">
                <a:latin typeface="Arial" panose="020B0604020202020204" pitchFamily="34" charset="0"/>
                <a:ea typeface="Times New Roman" panose="02020603050405020304" pitchFamily="18" charset="0"/>
                <a:cs typeface="Arial" panose="020B0604020202020204" pitchFamily="34" charset="0"/>
              </a:rPr>
              <a:t>To meet with children and young people and their parents/carers to identify issues and concerns and put in place an appropriate plan to support children and young people to improve their mental and physical health, wellbeing, attendance and/or behaviour</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600"/>
              </a:spcAft>
              <a:buFont typeface="Symbol" panose="05050102010706020507" pitchFamily="18" charset="2"/>
              <a:buChar char=""/>
              <a:tabLst>
                <a:tab pos="457200" algn="l"/>
                <a:tab pos="457200" algn="l"/>
              </a:tabLst>
            </a:pPr>
            <a:r>
              <a:rPr lang="en-GB" sz="1400" dirty="0">
                <a:latin typeface="Arial" panose="020B0604020202020204" pitchFamily="34" charset="0"/>
                <a:ea typeface="Times New Roman" panose="02020603050405020304" pitchFamily="18" charset="0"/>
                <a:cs typeface="Arial" panose="020B0604020202020204" pitchFamily="34" charset="0"/>
              </a:rPr>
              <a:t>To ensure effective communication between all staff regarding identified pupils and between school and home.</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lvl="0">
              <a:spcAft>
                <a:spcPts val="600"/>
              </a:spcAft>
              <a:tabLst>
                <a:tab pos="457200" algn="l"/>
                <a:tab pos="457200" algn="l"/>
              </a:tabLst>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3162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7" y="297500"/>
            <a:ext cx="8543925" cy="1160161"/>
          </a:xfrm>
        </p:spPr>
        <p:txBody>
          <a:bodyPr>
            <a:normAutofit/>
          </a:bodyPr>
          <a:lstStyle/>
          <a:p>
            <a:r>
              <a:rPr lang="en-GB" sz="3600" b="1" dirty="0">
                <a:solidFill>
                  <a:srgbClr val="0E0543"/>
                </a:solidFill>
                <a:latin typeface="Arial" panose="020B0604020202020204" pitchFamily="34" charset="0"/>
                <a:cs typeface="Arial" panose="020B0604020202020204" pitchFamily="34" charset="0"/>
              </a:rPr>
              <a:t>Pay &amp; Accountabilities</a:t>
            </a:r>
          </a:p>
        </p:txBody>
      </p:sp>
      <p:sp>
        <p:nvSpPr>
          <p:cNvPr id="7" name="Rectangle 6"/>
          <p:cNvSpPr/>
          <p:nvPr/>
        </p:nvSpPr>
        <p:spPr>
          <a:xfrm>
            <a:off x="574431" y="1664677"/>
            <a:ext cx="8522677" cy="7402026"/>
          </a:xfrm>
          <a:prstGeom prst="rect">
            <a:avLst/>
          </a:prstGeom>
        </p:spPr>
        <p:txBody>
          <a:bodyPr wrap="square">
            <a:spAutoFit/>
          </a:bodyPr>
          <a:lstStyle/>
          <a:p>
            <a:pPr marL="342900" lvl="0" indent="-342900">
              <a:spcAft>
                <a:spcPts val="600"/>
              </a:spcAft>
              <a:buFont typeface="Symbol" panose="05050102010706020507" pitchFamily="18" charset="2"/>
              <a:buChar char=""/>
              <a:tabLst>
                <a:tab pos="457200" algn="l"/>
                <a:tab pos="457200" algn="l"/>
              </a:tabLst>
            </a:pPr>
            <a:r>
              <a:rPr lang="en-GB" sz="1400" dirty="0">
                <a:latin typeface="Arial" panose="020B0604020202020204" pitchFamily="34" charset="0"/>
                <a:ea typeface="Times New Roman" panose="02020603050405020304" pitchFamily="18" charset="0"/>
                <a:cs typeface="Arial" panose="020B0604020202020204" pitchFamily="34" charset="0"/>
              </a:rPr>
              <a:t>To develop effective 1:1 relationships with pupils and young people to enable positive rapport and the monitoring of progress towards agreed goals; work with individual and small groups of children and young people to deliver interventions </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600"/>
              </a:spcAft>
              <a:buFont typeface="Symbol" panose="05050102010706020507" pitchFamily="18" charset="2"/>
              <a:buChar char=""/>
              <a:tabLst>
                <a:tab pos="457200" algn="l"/>
                <a:tab pos="228600" algn="l"/>
              </a:tabLst>
            </a:pPr>
            <a:r>
              <a:rPr lang="en-GB" sz="1400" dirty="0">
                <a:latin typeface="Arial" panose="020B0604020202020204" pitchFamily="34" charset="0"/>
                <a:ea typeface="Times New Roman" panose="02020603050405020304" pitchFamily="18" charset="0"/>
                <a:cs typeface="Arial" panose="020B0604020202020204" pitchFamily="34" charset="0"/>
              </a:rPr>
              <a:t>To document progress against the starting points of children and young people’s mental health, wellbeing, attendance and behaviour capturing improvements over time and intervening if progress in these areas is not convincing</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600"/>
              </a:spcAft>
              <a:buFont typeface="Symbol" panose="05050102010706020507" pitchFamily="18" charset="2"/>
              <a:buChar char=""/>
              <a:tabLst>
                <a:tab pos="457200" algn="l"/>
                <a:tab pos="228600" algn="l"/>
              </a:tabLst>
            </a:pPr>
            <a:r>
              <a:rPr lang="en-GB" sz="1400" dirty="0">
                <a:latin typeface="Arial" panose="020B0604020202020204" pitchFamily="34" charset="0"/>
                <a:ea typeface="Times New Roman" panose="02020603050405020304" pitchFamily="18" charset="0"/>
                <a:cs typeface="Arial" panose="020B0604020202020204" pitchFamily="34" charset="0"/>
              </a:rPr>
              <a:t>To be an active member of the safeguarding team and respond to concerns raised by staff passing on any complex concerns to the Designated Safeguarding Lead; to deputise for the Designated Safeguarding Lead </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600"/>
              </a:spcAft>
              <a:buFont typeface="Symbol" panose="05050102010706020507" pitchFamily="18" charset="2"/>
              <a:buChar char=""/>
              <a:tabLst>
                <a:tab pos="457200" algn="l"/>
                <a:tab pos="228600" algn="l"/>
              </a:tabLst>
            </a:pPr>
            <a:r>
              <a:rPr lang="en-GB" sz="1400" dirty="0">
                <a:latin typeface="Arial" panose="020B0604020202020204" pitchFamily="34" charset="0"/>
                <a:ea typeface="Times New Roman" panose="02020603050405020304" pitchFamily="18" charset="0"/>
                <a:cs typeface="Arial" panose="020B0604020202020204" pitchFamily="34" charset="0"/>
              </a:rPr>
              <a:t>To take a lead role in the monitoring and evaluation of pupils’ personal development, welfare, behaviour and attendance and the quality of care and guidance over time leading to robust school improvement planning for safeguarding, wellbeing, behaviour and attendance</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600"/>
              </a:spcAft>
              <a:buFont typeface="Symbol" panose="05050102010706020507" pitchFamily="18" charset="2"/>
              <a:buChar char=""/>
              <a:tabLst>
                <a:tab pos="457200" algn="l"/>
                <a:tab pos="228600" algn="l"/>
              </a:tabLst>
            </a:pPr>
            <a:r>
              <a:rPr lang="en-GB" sz="1400" dirty="0">
                <a:latin typeface="Arial" panose="020B0604020202020204" pitchFamily="34" charset="0"/>
                <a:ea typeface="Times New Roman" panose="02020603050405020304" pitchFamily="18" charset="0"/>
                <a:cs typeface="Arial" panose="020B0604020202020204" pitchFamily="34" charset="0"/>
              </a:rPr>
              <a:t>To participate in annual review and behaviour monitoring processes including attending review meetings, contributing to reports, Education and Health Care Plans, risk assessments, behaviour management plans, care plans and intervention plans</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600"/>
              </a:spcAft>
              <a:buFont typeface="Symbol" panose="05050102010706020507" pitchFamily="18" charset="2"/>
              <a:buChar char=""/>
              <a:tabLst>
                <a:tab pos="457200" algn="l"/>
                <a:tab pos="228600" algn="l"/>
              </a:tabLst>
            </a:pPr>
            <a:r>
              <a:rPr lang="en-GB" sz="1400" dirty="0">
                <a:latin typeface="Arial" panose="020B0604020202020204" pitchFamily="34" charset="0"/>
                <a:ea typeface="Times New Roman" panose="02020603050405020304" pitchFamily="18" charset="0"/>
                <a:cs typeface="Arial" panose="020B0604020202020204" pitchFamily="34" charset="0"/>
              </a:rPr>
              <a:t>To attend safeguarding meetings for example, Children in Need, case reviews, serious case reviews, Team Around the Child and strategy meetings</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600"/>
              </a:spcAft>
              <a:buFont typeface="Symbol" panose="05050102010706020507" pitchFamily="18" charset="2"/>
              <a:buChar char=""/>
              <a:tabLst>
                <a:tab pos="457200" algn="l"/>
                <a:tab pos="228600" algn="l"/>
              </a:tabLst>
            </a:pPr>
            <a:r>
              <a:rPr lang="en-GB" sz="1400" dirty="0">
                <a:latin typeface="Arial" panose="020B0604020202020204" pitchFamily="34" charset="0"/>
                <a:ea typeface="Times New Roman" panose="02020603050405020304" pitchFamily="18" charset="0"/>
                <a:cs typeface="Arial" panose="020B0604020202020204" pitchFamily="34" charset="0"/>
              </a:rPr>
              <a:t>To promote the participation of staff (including self) in relevant continuing professional development </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600"/>
              </a:spcAft>
              <a:buFont typeface="Symbol" panose="05050102010706020507" pitchFamily="18" charset="2"/>
              <a:buChar char=""/>
              <a:tabLst>
                <a:tab pos="457200" algn="l"/>
                <a:tab pos="228600" algn="l"/>
              </a:tabLst>
            </a:pPr>
            <a:r>
              <a:rPr lang="en-GB" sz="1400" dirty="0">
                <a:latin typeface="Arial" panose="020B0604020202020204" pitchFamily="34" charset="0"/>
                <a:ea typeface="Times New Roman" panose="02020603050405020304" pitchFamily="18" charset="0"/>
                <a:cs typeface="Arial" panose="020B0604020202020204" pitchFamily="34" charset="0"/>
              </a:rPr>
              <a:t>To support good order and discipline amongst pupils and staff through the support and maintenance of a positive welfare and learning culture in residences and throughout the school</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600"/>
              </a:spcAft>
              <a:buFont typeface="Symbol" panose="05050102010706020507" pitchFamily="18" charset="2"/>
              <a:buChar char=""/>
              <a:tabLst>
                <a:tab pos="457200" algn="l"/>
                <a:tab pos="228600" algn="l"/>
              </a:tabLst>
            </a:pPr>
            <a:r>
              <a:rPr lang="en-GB" sz="1400" dirty="0">
                <a:latin typeface="Arial" panose="020B0604020202020204" pitchFamily="34" charset="0"/>
                <a:ea typeface="Times New Roman" panose="02020603050405020304" pitchFamily="18" charset="0"/>
                <a:cs typeface="Arial" panose="020B0604020202020204" pitchFamily="34" charset="0"/>
              </a:rPr>
              <a:t>To promote harmonious working relationships within the school including having proper regard for a work life balance for staff within legitimate expectations of their accountabilities</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600"/>
              </a:spcAft>
              <a:buFont typeface="Symbol" panose="05050102010706020507" pitchFamily="18" charset="2"/>
              <a:buChar char=""/>
              <a:tabLst>
                <a:tab pos="457200" algn="l"/>
                <a:tab pos="228600" algn="l"/>
              </a:tabLst>
            </a:pPr>
            <a:r>
              <a:rPr lang="en-GB" sz="1400" dirty="0">
                <a:latin typeface="Arial" panose="020B0604020202020204" pitchFamily="34" charset="0"/>
                <a:ea typeface="Times New Roman" panose="02020603050405020304" pitchFamily="18" charset="0"/>
                <a:cs typeface="Arial" panose="020B0604020202020204" pitchFamily="34" charset="0"/>
              </a:rPr>
              <a:t>To maintain positive relationships with external organisations where the school benefits from contact and networking. To collaborate and work with colleagues and other relevant professionals within and beyond the school including Local Authorities and the Derby Derbyshire Safeguarding Children’s Partnership</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600"/>
              </a:spcAft>
              <a:buFont typeface="Symbol" panose="05050102010706020507" pitchFamily="18" charset="2"/>
              <a:buChar char=""/>
              <a:tabLst>
                <a:tab pos="457200" algn="l"/>
                <a:tab pos="228600" algn="l"/>
              </a:tabLst>
            </a:pPr>
            <a:r>
              <a:rPr lang="en-GB" sz="1400" dirty="0">
                <a:latin typeface="Arial" panose="020B0604020202020204" pitchFamily="34" charset="0"/>
                <a:ea typeface="Times New Roman" panose="02020603050405020304" pitchFamily="18" charset="0"/>
                <a:cs typeface="Arial" panose="020B0604020202020204" pitchFamily="34" charset="0"/>
              </a:rPr>
              <a:t>To remain up to date with all local and national developments, relevant guidance and legislation and to advise colleagues appropriately</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600"/>
              </a:spcAft>
              <a:buFont typeface="Symbol" panose="05050102010706020507" pitchFamily="18" charset="2"/>
              <a:buChar char=""/>
              <a:tabLst>
                <a:tab pos="457200" algn="l"/>
                <a:tab pos="228600" algn="l"/>
              </a:tabLst>
            </a:pPr>
            <a:r>
              <a:rPr lang="en-GB" sz="1400" dirty="0">
                <a:latin typeface="Arial" panose="020B0604020202020204" pitchFamily="34" charset="0"/>
                <a:ea typeface="Times New Roman" panose="02020603050405020304" pitchFamily="18" charset="0"/>
                <a:cs typeface="Arial" panose="020B0604020202020204" pitchFamily="34" charset="0"/>
              </a:rPr>
              <a:t>To support the Headteacher according to the emerging needs of the school within the context of a reasonable balance between accountabilities and outside life</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2421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8" y="273988"/>
            <a:ext cx="8543925" cy="966984"/>
          </a:xfrm>
        </p:spPr>
        <p:txBody>
          <a:bodyPr>
            <a:normAutofit/>
          </a:bodyPr>
          <a:lstStyle/>
          <a:p>
            <a:r>
              <a:rPr lang="en-GB" sz="3600" dirty="0" smtClean="0">
                <a:latin typeface="Arial" panose="020B0604020202020204" pitchFamily="34" charset="0"/>
                <a:cs typeface="Arial" panose="020B0604020202020204" pitchFamily="34" charset="0"/>
              </a:rPr>
              <a:t>The Person</a:t>
            </a:r>
            <a:endParaRPr lang="en-GB" sz="3600" dirty="0">
              <a:latin typeface="Arial" panose="020B0604020202020204" pitchFamily="34" charset="0"/>
              <a:cs typeface="Arial" panose="020B0604020202020204" pitchFamily="34" charset="0"/>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941200713"/>
              </p:ext>
            </p:extLst>
          </p:nvPr>
        </p:nvGraphicFramePr>
        <p:xfrm>
          <a:off x="822959" y="1240972"/>
          <a:ext cx="8402004" cy="13315492"/>
        </p:xfrm>
        <a:graphic>
          <a:graphicData uri="http://schemas.openxmlformats.org/drawingml/2006/table">
            <a:tbl>
              <a:tblPr firstRow="1" firstCol="1" bandRow="1"/>
              <a:tblGrid>
                <a:gridCol w="6078452">
                  <a:extLst>
                    <a:ext uri="{9D8B030D-6E8A-4147-A177-3AD203B41FA5}">
                      <a16:colId xmlns:a16="http://schemas.microsoft.com/office/drawing/2014/main" val="2064140090"/>
                    </a:ext>
                  </a:extLst>
                </a:gridCol>
                <a:gridCol w="1163145">
                  <a:extLst>
                    <a:ext uri="{9D8B030D-6E8A-4147-A177-3AD203B41FA5}">
                      <a16:colId xmlns:a16="http://schemas.microsoft.com/office/drawing/2014/main" val="915094047"/>
                    </a:ext>
                  </a:extLst>
                </a:gridCol>
                <a:gridCol w="1160407">
                  <a:extLst>
                    <a:ext uri="{9D8B030D-6E8A-4147-A177-3AD203B41FA5}">
                      <a16:colId xmlns:a16="http://schemas.microsoft.com/office/drawing/2014/main" val="2154664562"/>
                    </a:ext>
                  </a:extLst>
                </a:gridCol>
              </a:tblGrid>
              <a:tr h="531024">
                <a:tc>
                  <a:txBody>
                    <a:bodyPr/>
                    <a:lstStyle/>
                    <a:p>
                      <a:pPr algn="just">
                        <a:lnSpc>
                          <a:spcPct val="115000"/>
                        </a:lnSpc>
                        <a:spcAft>
                          <a:spcPts val="300"/>
                        </a:spcAft>
                        <a:tabLst>
                          <a:tab pos="2637155" algn="ctr"/>
                          <a:tab pos="5274310" algn="r"/>
                          <a:tab pos="2637155" algn="ctr"/>
                          <a:tab pos="5274310" algn="r"/>
                        </a:tabLst>
                      </a:pPr>
                      <a:r>
                        <a:rPr lang="en-GB" sz="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r>
                      <a:br>
                        <a:rPr lang="en-GB" sz="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br>
                      <a:r>
                        <a:rPr lang="en-GB" sz="12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Education/training/qualifications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264060"/>
                    </a:solidFill>
                  </a:tcPr>
                </a:tc>
                <a:tc>
                  <a:txBody>
                    <a:bodyPr/>
                    <a:lstStyle/>
                    <a:p>
                      <a:pPr algn="ctr">
                        <a:lnSpc>
                          <a:spcPct val="115000"/>
                        </a:lnSpc>
                        <a:spcAft>
                          <a:spcPts val="0"/>
                        </a:spcAft>
                        <a:tabLst>
                          <a:tab pos="2637155" algn="ctr"/>
                          <a:tab pos="5274310" algn="r"/>
                          <a:tab pos="2637155" algn="ctr"/>
                          <a:tab pos="5274310" algn="r"/>
                        </a:tabLst>
                      </a:pPr>
                      <a:r>
                        <a:rPr lang="en-GB" sz="6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Essential/Desirable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264060"/>
                    </a:solidFill>
                  </a:tcPr>
                </a:tc>
                <a:tc>
                  <a:txBody>
                    <a:bodyPr/>
                    <a:lstStyle/>
                    <a:p>
                      <a:pPr algn="ctr">
                        <a:lnSpc>
                          <a:spcPct val="115000"/>
                        </a:lnSpc>
                        <a:spcAft>
                          <a:spcPts val="0"/>
                        </a:spcAft>
                        <a:tabLst>
                          <a:tab pos="2637155" algn="ctr"/>
                          <a:tab pos="5274310" algn="r"/>
                          <a:tab pos="2637155" algn="ctr"/>
                          <a:tab pos="5274310" algn="r"/>
                        </a:tabLst>
                      </a:pPr>
                      <a:r>
                        <a:rPr lang="en-GB" sz="6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Measured by:</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264060"/>
                    </a:solidFill>
                  </a:tcPr>
                </a:tc>
                <a:extLst>
                  <a:ext uri="{0D108BD9-81ED-4DB2-BD59-A6C34878D82A}">
                    <a16:rowId xmlns:a16="http://schemas.microsoft.com/office/drawing/2014/main" val="1682753293"/>
                  </a:ext>
                </a:extLst>
              </a:tr>
              <a:tr h="221260">
                <a:tc>
                  <a:txBody>
                    <a:bodyPr/>
                    <a:lstStyle/>
                    <a:p>
                      <a:pPr algn="just">
                        <a:lnSpc>
                          <a:spcPct val="115000"/>
                        </a:lnSpc>
                        <a:spcAft>
                          <a:spcPts val="30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Qualified Teacher Status</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Arial" panose="020B0604020202020204" pitchFamily="34" charset="0"/>
                        </a:rPr>
                        <a:t>D</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200" dirty="0">
                          <a:effectLst/>
                          <a:latin typeface="Arial" panose="020B0604020202020204" pitchFamily="34" charset="0"/>
                          <a:ea typeface="Times New Roman" panose="02020603050405020304" pitchFamily="18" charset="0"/>
                          <a:cs typeface="Arial" panose="020B0604020202020204" pitchFamily="34" charset="0"/>
                        </a:rPr>
                        <a:t>A/C</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144628410"/>
                  </a:ext>
                </a:extLst>
              </a:tr>
              <a:tr h="221260">
                <a:tc>
                  <a:txBody>
                    <a:bodyPr/>
                    <a:lstStyle/>
                    <a:p>
                      <a:pPr algn="just">
                        <a:lnSpc>
                          <a:spcPct val="115000"/>
                        </a:lnSpc>
                        <a:spcAft>
                          <a:spcPts val="30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Qualified Teacher of the Deaf </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Arial" panose="020B0604020202020204" pitchFamily="34" charset="0"/>
                        </a:rPr>
                        <a:t>D</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200" dirty="0">
                          <a:effectLst/>
                          <a:latin typeface="Arial" panose="020B0604020202020204" pitchFamily="34" charset="0"/>
                          <a:ea typeface="Times New Roman" panose="02020603050405020304" pitchFamily="18" charset="0"/>
                          <a:cs typeface="Arial" panose="020B0604020202020204" pitchFamily="34" charset="0"/>
                        </a:rPr>
                        <a:t>A/C</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917205731"/>
                  </a:ext>
                </a:extLst>
              </a:tr>
              <a:tr h="221260">
                <a:tc>
                  <a:txBody>
                    <a:bodyPr/>
                    <a:lstStyle/>
                    <a:p>
                      <a:pPr algn="just">
                        <a:lnSpc>
                          <a:spcPct val="115000"/>
                        </a:lnSpc>
                        <a:spcAft>
                          <a:spcPts val="30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Qualified Social Worker</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Arial" panose="020B0604020202020204" pitchFamily="34" charset="0"/>
                        </a:rPr>
                        <a:t>D</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200" dirty="0">
                          <a:effectLst/>
                          <a:latin typeface="Arial" panose="020B0604020202020204" pitchFamily="34" charset="0"/>
                          <a:ea typeface="Times New Roman" panose="02020603050405020304" pitchFamily="18" charset="0"/>
                          <a:cs typeface="Arial" panose="020B0604020202020204" pitchFamily="34" charset="0"/>
                        </a:rPr>
                        <a:t>A/C</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607372637"/>
                  </a:ext>
                </a:extLst>
              </a:tr>
              <a:tr h="221260">
                <a:tc>
                  <a:txBody>
                    <a:bodyPr/>
                    <a:lstStyle/>
                    <a:p>
                      <a:pPr algn="just">
                        <a:lnSpc>
                          <a:spcPct val="115000"/>
                        </a:lnSpc>
                        <a:spcAft>
                          <a:spcPts val="30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Appropriate underpinning L5 Qualification for the Childrens’ Workforce</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Arial" panose="020B0604020202020204" pitchFamily="34" charset="0"/>
                        </a:rPr>
                        <a:t>D</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200" dirty="0">
                          <a:effectLst/>
                          <a:latin typeface="Arial" panose="020B0604020202020204" pitchFamily="34" charset="0"/>
                          <a:ea typeface="Times New Roman" panose="02020603050405020304" pitchFamily="18" charset="0"/>
                          <a:cs typeface="Arial" panose="020B0604020202020204" pitchFamily="34" charset="0"/>
                        </a:rPr>
                        <a:t>A/C</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588184553"/>
                  </a:ext>
                </a:extLst>
              </a:tr>
              <a:tr h="442520">
                <a:tc>
                  <a:txBody>
                    <a:bodyPr/>
                    <a:lstStyle/>
                    <a:p>
                      <a:pPr algn="just">
                        <a:lnSpc>
                          <a:spcPct val="115000"/>
                        </a:lnSpc>
                        <a:spcAft>
                          <a:spcPts val="30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British Sign Language Level  3 or native/pre lingual British Sign Language User</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Arial" panose="020B0604020202020204" pitchFamily="34" charset="0"/>
                        </a:rPr>
                        <a:t>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200" dirty="0">
                          <a:effectLst/>
                          <a:latin typeface="Arial" panose="020B0604020202020204" pitchFamily="34" charset="0"/>
                          <a:ea typeface="Times New Roman" panose="02020603050405020304" pitchFamily="18" charset="0"/>
                          <a:cs typeface="Arial" panose="020B0604020202020204" pitchFamily="34" charset="0"/>
                        </a:rPr>
                        <a:t>A/C</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503410216"/>
                  </a:ext>
                </a:extLst>
              </a:tr>
              <a:tr h="221260">
                <a:tc>
                  <a:txBody>
                    <a:bodyPr/>
                    <a:lstStyle/>
                    <a:p>
                      <a:pPr algn="just">
                        <a:lnSpc>
                          <a:spcPct val="115000"/>
                        </a:lnSpc>
                        <a:spcAft>
                          <a:spcPts val="30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Evidence of regular and appropriate professional development </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Arial" panose="020B0604020202020204" pitchFamily="34" charset="0"/>
                        </a:rPr>
                        <a:t>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200" dirty="0">
                          <a:effectLst/>
                          <a:latin typeface="Arial" panose="020B0604020202020204" pitchFamily="34" charset="0"/>
                          <a:ea typeface="Times New Roman" panose="02020603050405020304" pitchFamily="18" charset="0"/>
                          <a:cs typeface="Arial" panose="020B0604020202020204" pitchFamily="34" charset="0"/>
                        </a:rPr>
                        <a:t>A/I</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744907489"/>
                  </a:ext>
                </a:extLst>
              </a:tr>
              <a:tr h="384801">
                <a:tc>
                  <a:txBody>
                    <a:bodyPr/>
                    <a:lstStyle/>
                    <a:p>
                      <a:pPr>
                        <a:spcAft>
                          <a:spcPts val="300"/>
                        </a:spcAft>
                        <a:tabLst>
                          <a:tab pos="2637155" algn="ctr"/>
                          <a:tab pos="5274310" algn="r"/>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Qualified PROACT-SCIPr-UK® Instructor or willing to train towards this as soon as practicable after appointment</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Arial" panose="020B0604020202020204" pitchFamily="34" charset="0"/>
                        </a:rPr>
                        <a:t>D</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200" dirty="0">
                          <a:effectLst/>
                          <a:latin typeface="Arial" panose="020B0604020202020204" pitchFamily="34" charset="0"/>
                          <a:ea typeface="Times New Roman" panose="02020603050405020304" pitchFamily="18" charset="0"/>
                          <a:cs typeface="Arial" panose="020B0604020202020204" pitchFamily="34" charset="0"/>
                        </a:rPr>
                        <a:t>A/I/C</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215004631"/>
                  </a:ext>
                </a:extLst>
              </a:tr>
              <a:tr h="265513">
                <a:tc>
                  <a:txBody>
                    <a:bodyPr/>
                    <a:lstStyle/>
                    <a:p>
                      <a:pPr>
                        <a:lnSpc>
                          <a:spcPct val="115000"/>
                        </a:lnSpc>
                        <a:spcAft>
                          <a:spcPts val="300"/>
                        </a:spcAft>
                        <a:tabLst>
                          <a:tab pos="2637155" algn="ctr"/>
                          <a:tab pos="5274310" algn="r"/>
                        </a:tabLst>
                      </a:pPr>
                      <a:r>
                        <a:rPr lang="en-GB" sz="12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Experience &amp; Skills</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264060"/>
                    </a:solidFill>
                  </a:tcPr>
                </a:tc>
                <a:tc>
                  <a:txBody>
                    <a:bodyPr/>
                    <a:lstStyle/>
                    <a:p>
                      <a:pPr algn="ctr">
                        <a:lnSpc>
                          <a:spcPct val="115000"/>
                        </a:lnSpc>
                        <a:spcAft>
                          <a:spcPts val="0"/>
                        </a:spcAft>
                        <a:tabLst>
                          <a:tab pos="2637155" algn="ctr"/>
                          <a:tab pos="5274310" algn="r"/>
                          <a:tab pos="2637155" algn="ctr"/>
                          <a:tab pos="5274310" algn="r"/>
                        </a:tabLst>
                      </a:pPr>
                      <a:r>
                        <a:rPr lang="en-GB" sz="6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Essential/Desirable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264060"/>
                    </a:solidFill>
                  </a:tcPr>
                </a:tc>
                <a:tc>
                  <a:txBody>
                    <a:bodyPr/>
                    <a:lstStyle/>
                    <a:p>
                      <a:pPr algn="ctr">
                        <a:lnSpc>
                          <a:spcPct val="115000"/>
                        </a:lnSpc>
                        <a:spcAft>
                          <a:spcPts val="0"/>
                        </a:spcAft>
                        <a:tabLst>
                          <a:tab pos="2637155" algn="ctr"/>
                          <a:tab pos="5274310" algn="r"/>
                          <a:tab pos="2637155" algn="ctr"/>
                          <a:tab pos="5274310" algn="r"/>
                        </a:tabLst>
                      </a:pPr>
                      <a:r>
                        <a:rPr lang="en-GB" sz="6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Measured by:</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264060"/>
                    </a:solidFill>
                  </a:tcPr>
                </a:tc>
                <a:extLst>
                  <a:ext uri="{0D108BD9-81ED-4DB2-BD59-A6C34878D82A}">
                    <a16:rowId xmlns:a16="http://schemas.microsoft.com/office/drawing/2014/main" val="975149154"/>
                  </a:ext>
                </a:extLst>
              </a:tr>
              <a:tr h="442520">
                <a:tc>
                  <a:txBody>
                    <a:bodyPr/>
                    <a:lstStyle/>
                    <a:p>
                      <a:pPr algn="just">
                        <a:lnSpc>
                          <a:spcPct val="115000"/>
                        </a:lnSpc>
                        <a:spcAft>
                          <a:spcPts val="300"/>
                        </a:spcAft>
                        <a:tabLst>
                          <a:tab pos="2637155" algn="ctr"/>
                          <a:tab pos="5274310" algn="r"/>
                          <a:tab pos="2637155" algn="ctr"/>
                          <a:tab pos="5274310" algn="r"/>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Significant recent and relevant experience of leading a team and raising standards</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A/R</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42882586"/>
                  </a:ext>
                </a:extLst>
              </a:tr>
              <a:tr h="442520">
                <a:tc>
                  <a:txBody>
                    <a:bodyPr/>
                    <a:lstStyle/>
                    <a:p>
                      <a:pPr algn="just">
                        <a:lnSpc>
                          <a:spcPct val="115000"/>
                        </a:lnSpc>
                        <a:spcAft>
                          <a:spcPts val="300"/>
                        </a:spcAft>
                        <a:tabLst>
                          <a:tab pos="2637155" algn="ctr"/>
                          <a:tab pos="5274310" algn="r"/>
                          <a:tab pos="2637155" algn="ctr"/>
                          <a:tab pos="5274310" algn="r"/>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Experience of working effectively at a middle or senior leadership level in a Special School</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D</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A/I/R</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5734737"/>
                  </a:ext>
                </a:extLst>
              </a:tr>
              <a:tr h="442520">
                <a:tc>
                  <a:txBody>
                    <a:bodyPr/>
                    <a:lstStyle/>
                    <a:p>
                      <a:pPr algn="just">
                        <a:lnSpc>
                          <a:spcPct val="115000"/>
                        </a:lnSpc>
                        <a:spcAft>
                          <a:spcPts val="300"/>
                        </a:spcAft>
                        <a:tabLst>
                          <a:tab pos="2637155" algn="ctr"/>
                          <a:tab pos="5274310" algn="r"/>
                          <a:tab pos="2637155" algn="ctr"/>
                          <a:tab pos="5274310" algn="r"/>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Analysing data including tracking pupil behaviour data, identifying trends, evidencing school performance and improvement, target setting</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A/I/R</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898131858"/>
                  </a:ext>
                </a:extLst>
              </a:tr>
              <a:tr h="221260">
                <a:tc>
                  <a:txBody>
                    <a:bodyPr/>
                    <a:lstStyle/>
                    <a:p>
                      <a:pPr algn="just">
                        <a:lnSpc>
                          <a:spcPct val="115000"/>
                        </a:lnSpc>
                        <a:spcAft>
                          <a:spcPts val="300"/>
                        </a:spcAft>
                        <a:tabLst>
                          <a:tab pos="2637155" algn="ctr"/>
                          <a:tab pos="5274310" algn="r"/>
                          <a:tab pos="2637155" algn="ctr"/>
                          <a:tab pos="5274310" algn="r"/>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The ability to investigate, solve problems, make and implement decisions</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Arial" panose="020B0604020202020204" pitchFamily="34" charset="0"/>
                        </a:rPr>
                        <a:t>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Arial" panose="020B0604020202020204" pitchFamily="34" charset="0"/>
                        </a:rPr>
                        <a:t>A/I/R</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51893271"/>
                  </a:ext>
                </a:extLst>
              </a:tr>
              <a:tr h="442520">
                <a:tc>
                  <a:txBody>
                    <a:bodyPr/>
                    <a:lstStyle/>
                    <a:p>
                      <a:pPr algn="just">
                        <a:lnSpc>
                          <a:spcPct val="115000"/>
                        </a:lnSpc>
                        <a:spcAft>
                          <a:spcPts val="300"/>
                        </a:spcAft>
                        <a:tabLst>
                          <a:tab pos="2637155" algn="ctr"/>
                          <a:tab pos="5274310" algn="r"/>
                          <a:tab pos="2637155" algn="ctr"/>
                          <a:tab pos="5274310" algn="r"/>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External Inspection regimes including Ofsted Education and Ofsted Welfare</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Arial" panose="020B0604020202020204" pitchFamily="34" charset="0"/>
                        </a:rPr>
                        <a:t>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Arial" panose="020B0604020202020204" pitchFamily="34" charset="0"/>
                        </a:rPr>
                        <a:t>A/I/R</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37176173"/>
                  </a:ext>
                </a:extLst>
              </a:tr>
              <a:tr h="442520">
                <a:tc>
                  <a:txBody>
                    <a:bodyPr/>
                    <a:lstStyle/>
                    <a:p>
                      <a:pPr algn="just">
                        <a:lnSpc>
                          <a:spcPct val="115000"/>
                        </a:lnSpc>
                        <a:spcAft>
                          <a:spcPts val="300"/>
                        </a:spcAft>
                        <a:tabLst>
                          <a:tab pos="2637155" algn="ctr"/>
                          <a:tab pos="5274310" algn="r"/>
                          <a:tab pos="2637155" algn="ctr"/>
                          <a:tab pos="5274310" algn="r"/>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Experience of attending safeguarding meetings such as CIN, TAC, serious case and strategy meetings</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D</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A/I</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056259266"/>
                  </a:ext>
                </a:extLst>
              </a:tr>
              <a:tr h="221260">
                <a:tc>
                  <a:txBody>
                    <a:bodyPr/>
                    <a:lstStyle/>
                    <a:p>
                      <a:pPr algn="just">
                        <a:lnSpc>
                          <a:spcPct val="115000"/>
                        </a:lnSpc>
                        <a:spcAft>
                          <a:spcPts val="30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Annual Review processes, planning and transition arrangements</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D</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A</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63176155"/>
                  </a:ext>
                </a:extLst>
              </a:tr>
              <a:tr h="442520">
                <a:tc>
                  <a:txBody>
                    <a:bodyPr/>
                    <a:lstStyle/>
                    <a:p>
                      <a:pPr algn="just">
                        <a:lnSpc>
                          <a:spcPct val="115000"/>
                        </a:lnSpc>
                        <a:spcAft>
                          <a:spcPts val="300"/>
                        </a:spcAft>
                        <a:tabLst>
                          <a:tab pos="2637155" algn="ctr"/>
                          <a:tab pos="5274310" algn="r"/>
                          <a:tab pos="2637155" algn="ctr"/>
                          <a:tab pos="5274310" algn="r"/>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Excellent people management skills and competencies as set out in the School competency framework for people managers</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A/I/R</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012109978"/>
                  </a:ext>
                </a:extLst>
              </a:tr>
              <a:tr h="756132">
                <a:tc>
                  <a:txBody>
                    <a:bodyPr/>
                    <a:lstStyle/>
                    <a:p>
                      <a:pPr algn="just">
                        <a:lnSpc>
                          <a:spcPct val="115000"/>
                        </a:lnSpc>
                        <a:spcAft>
                          <a:spcPts val="300"/>
                        </a:spcAft>
                        <a:tabLst>
                          <a:tab pos="2637155" algn="ctr"/>
                          <a:tab pos="5274310" algn="r"/>
                          <a:tab pos="2637155" algn="ctr"/>
                          <a:tab pos="5274310" algn="r"/>
                        </a:tabLst>
                      </a:pPr>
                      <a:r>
                        <a:rPr lang="en-GB" sz="12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Knowledge &amp; Understanding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spcAft>
                          <a:spcPts val="300"/>
                        </a:spcAft>
                        <a:tabLst>
                          <a:tab pos="2637155" algn="ctr"/>
                          <a:tab pos="5274310" algn="r"/>
                          <a:tab pos="2637155" algn="ctr"/>
                          <a:tab pos="5274310" algn="r"/>
                        </a:tabLst>
                      </a:pPr>
                      <a:r>
                        <a:rPr lang="en-GB" sz="10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Up to date knowledge and understanding of current and best practice including:</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264060"/>
                    </a:solidFill>
                  </a:tcPr>
                </a:tc>
                <a:tc>
                  <a:txBody>
                    <a:bodyPr/>
                    <a:lstStyle/>
                    <a:p>
                      <a:pPr algn="ctr">
                        <a:lnSpc>
                          <a:spcPct val="115000"/>
                        </a:lnSpc>
                        <a:spcAft>
                          <a:spcPts val="0"/>
                        </a:spcAft>
                        <a:tabLst>
                          <a:tab pos="2637155" algn="ctr"/>
                          <a:tab pos="5274310" algn="r"/>
                          <a:tab pos="2637155" algn="ctr"/>
                          <a:tab pos="5274310" algn="r"/>
                        </a:tabLst>
                      </a:pPr>
                      <a:r>
                        <a:rPr lang="en-GB" sz="600">
                          <a:effectLst/>
                          <a:latin typeface="Arial" panose="020B0604020202020204" pitchFamily="34" charset="0"/>
                          <a:ea typeface="Times New Roman" panose="02020603050405020304" pitchFamily="18" charset="0"/>
                          <a:cs typeface="Times New Roman" panose="02020603050405020304" pitchFamily="18" charset="0"/>
                        </a:rPr>
                        <a:t>Essential/Desirable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264060"/>
                    </a:solidFill>
                  </a:tcPr>
                </a:tc>
                <a:tc>
                  <a:txBody>
                    <a:bodyPr/>
                    <a:lstStyle/>
                    <a:p>
                      <a:pPr algn="ctr">
                        <a:lnSpc>
                          <a:spcPct val="115000"/>
                        </a:lnSpc>
                        <a:spcAft>
                          <a:spcPts val="0"/>
                        </a:spcAft>
                        <a:tabLst>
                          <a:tab pos="2637155" algn="ctr"/>
                          <a:tab pos="5274310" algn="r"/>
                          <a:tab pos="2637155" algn="ctr"/>
                          <a:tab pos="5274310" algn="r"/>
                        </a:tabLst>
                      </a:pPr>
                      <a:r>
                        <a:rPr lang="en-GB" sz="600">
                          <a:effectLst/>
                          <a:latin typeface="Arial" panose="020B0604020202020204" pitchFamily="34" charset="0"/>
                          <a:ea typeface="Times New Roman" panose="02020603050405020304" pitchFamily="18" charset="0"/>
                          <a:cs typeface="Times New Roman" panose="02020603050405020304" pitchFamily="18" charset="0"/>
                        </a:rPr>
                        <a:t>Measured by:</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264060"/>
                    </a:solidFill>
                  </a:tcPr>
                </a:tc>
                <a:extLst>
                  <a:ext uri="{0D108BD9-81ED-4DB2-BD59-A6C34878D82A}">
                    <a16:rowId xmlns:a16="http://schemas.microsoft.com/office/drawing/2014/main" val="3622081838"/>
                  </a:ext>
                </a:extLst>
              </a:tr>
              <a:tr h="221260">
                <a:tc>
                  <a:txBody>
                    <a:bodyPr/>
                    <a:lstStyle/>
                    <a:p>
                      <a:pPr algn="just">
                        <a:lnSpc>
                          <a:spcPct val="115000"/>
                        </a:lnSpc>
                        <a:spcAft>
                          <a:spcPts val="300"/>
                        </a:spcAft>
                        <a:tabLst>
                          <a:tab pos="2637155" algn="ctr"/>
                          <a:tab pos="5274310" algn="r"/>
                          <a:tab pos="2637155" algn="ctr"/>
                          <a:tab pos="5274310" algn="r"/>
                        </a:tabLst>
                      </a:pPr>
                      <a:r>
                        <a:rPr lang="en-GB" sz="10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Child protection and health and safety issues</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A/I</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748785999"/>
                  </a:ext>
                </a:extLst>
              </a:tr>
              <a:tr h="442520">
                <a:tc>
                  <a:txBody>
                    <a:bodyPr/>
                    <a:lstStyle/>
                    <a:p>
                      <a:pPr algn="just">
                        <a:lnSpc>
                          <a:spcPct val="115000"/>
                        </a:lnSpc>
                        <a:spcAft>
                          <a:spcPts val="30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Knowledge of best practice in managing the behaviour of children and young people with complex special educational needs</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E</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A/I</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471230070"/>
                  </a:ext>
                </a:extLst>
              </a:tr>
              <a:tr h="442520">
                <a:tc>
                  <a:txBody>
                    <a:bodyPr/>
                    <a:lstStyle/>
                    <a:p>
                      <a:pPr algn="just">
                        <a:lnSpc>
                          <a:spcPct val="115000"/>
                        </a:lnSpc>
                        <a:spcAft>
                          <a:spcPts val="30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Strategies for raising pupils’ well being and achievement (socially, emotionally and educationally)</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E</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A/I/R</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72368207"/>
                  </a:ext>
                </a:extLst>
              </a:tr>
              <a:tr h="442520">
                <a:tc>
                  <a:txBody>
                    <a:bodyPr/>
                    <a:lstStyle/>
                    <a:p>
                      <a:pPr algn="just">
                        <a:lnSpc>
                          <a:spcPct val="115000"/>
                        </a:lnSpc>
                        <a:spcAft>
                          <a:spcPts val="300"/>
                        </a:spcAft>
                        <a:tabLst>
                          <a:tab pos="2637155" algn="ctr"/>
                          <a:tab pos="5274310" algn="r"/>
                          <a:tab pos="2637155" algn="ctr"/>
                          <a:tab pos="5274310" algn="r"/>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Strategic planning linked to school improvement including attendance and behaviour for learning</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E</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A/I/R</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50147348"/>
                  </a:ext>
                </a:extLst>
              </a:tr>
              <a:tr h="442520">
                <a:tc>
                  <a:txBody>
                    <a:bodyPr/>
                    <a:lstStyle/>
                    <a:p>
                      <a:pPr algn="just">
                        <a:lnSpc>
                          <a:spcPct val="115000"/>
                        </a:lnSpc>
                        <a:spcAft>
                          <a:spcPts val="30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Deaf Community and Context, educational provision for deaf children and young people </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D</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A/I</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222693969"/>
                  </a:ext>
                </a:extLst>
              </a:tr>
              <a:tr h="221260">
                <a:tc>
                  <a:txBody>
                    <a:bodyPr/>
                    <a:lstStyle/>
                    <a:p>
                      <a:pPr algn="just">
                        <a:lnSpc>
                          <a:spcPct val="115000"/>
                        </a:lnSpc>
                        <a:spcAft>
                          <a:spcPts val="30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Current SEND legislation</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A/I</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2249414"/>
                  </a:ext>
                </a:extLst>
              </a:tr>
              <a:tr h="265513">
                <a:tc>
                  <a:txBody>
                    <a:bodyPr/>
                    <a:lstStyle/>
                    <a:p>
                      <a:pPr algn="just">
                        <a:lnSpc>
                          <a:spcPct val="115000"/>
                        </a:lnSpc>
                        <a:spcAft>
                          <a:spcPts val="300"/>
                        </a:spcAft>
                        <a:tabLst>
                          <a:tab pos="2637155" algn="ctr"/>
                          <a:tab pos="5274310" algn="r"/>
                          <a:tab pos="2637155" algn="ctr"/>
                          <a:tab pos="5274310" algn="r"/>
                        </a:tabLst>
                      </a:pPr>
                      <a:r>
                        <a:rPr lang="en-GB" sz="12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Personal qualities</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264060"/>
                    </a:solidFill>
                  </a:tcPr>
                </a:tc>
                <a:tc>
                  <a:txBody>
                    <a:bodyPr/>
                    <a:lstStyle/>
                    <a:p>
                      <a:pPr algn="ctr">
                        <a:lnSpc>
                          <a:spcPct val="115000"/>
                        </a:lnSpc>
                        <a:spcAft>
                          <a:spcPts val="0"/>
                        </a:spcAft>
                        <a:tabLst>
                          <a:tab pos="2637155" algn="ctr"/>
                          <a:tab pos="5274310" algn="r"/>
                          <a:tab pos="2637155" algn="ctr"/>
                          <a:tab pos="5274310" algn="r"/>
                        </a:tabLst>
                      </a:pPr>
                      <a:r>
                        <a:rPr lang="en-GB" sz="6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Essential/Desirable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264060"/>
                    </a:solidFill>
                  </a:tcPr>
                </a:tc>
                <a:tc>
                  <a:txBody>
                    <a:bodyPr/>
                    <a:lstStyle/>
                    <a:p>
                      <a:pPr algn="ctr">
                        <a:lnSpc>
                          <a:spcPct val="115000"/>
                        </a:lnSpc>
                        <a:spcAft>
                          <a:spcPts val="0"/>
                        </a:spcAft>
                        <a:tabLst>
                          <a:tab pos="2637155" algn="ctr"/>
                          <a:tab pos="5274310" algn="r"/>
                          <a:tab pos="2637155" algn="ctr"/>
                          <a:tab pos="5274310" algn="r"/>
                        </a:tabLst>
                      </a:pPr>
                      <a:r>
                        <a:rPr lang="en-GB" sz="6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Measured by:</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264060"/>
                    </a:solidFill>
                  </a:tcPr>
                </a:tc>
                <a:extLst>
                  <a:ext uri="{0D108BD9-81ED-4DB2-BD59-A6C34878D82A}">
                    <a16:rowId xmlns:a16="http://schemas.microsoft.com/office/drawing/2014/main" val="82259202"/>
                  </a:ext>
                </a:extLst>
              </a:tr>
              <a:tr h="221260">
                <a:tc>
                  <a:txBody>
                    <a:bodyPr/>
                    <a:lstStyle/>
                    <a:p>
                      <a:pPr algn="just">
                        <a:lnSpc>
                          <a:spcPct val="115000"/>
                        </a:lnSpc>
                        <a:spcAft>
                          <a:spcPts val="30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Dedicated to the safeguarding and welfare of children and young people</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Arial" panose="020B0604020202020204" pitchFamily="34" charset="0"/>
                        </a:rPr>
                        <a:t>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Arial" panose="020B0604020202020204" pitchFamily="34" charset="0"/>
                        </a:rPr>
                        <a:t>A/I/R</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641939974"/>
                  </a:ext>
                </a:extLst>
              </a:tr>
              <a:tr h="442520">
                <a:tc>
                  <a:txBody>
                    <a:bodyPr/>
                    <a:lstStyle/>
                    <a:p>
                      <a:pPr algn="just">
                        <a:lnSpc>
                          <a:spcPct val="115000"/>
                        </a:lnSpc>
                        <a:spcAft>
                          <a:spcPts val="30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Personal drive, enthusiasm and commitment to securing the best possible learning outcomes for every pupil</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Arial" panose="020B0604020202020204" pitchFamily="34" charset="0"/>
                        </a:rPr>
                        <a:t>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Arial" panose="020B0604020202020204" pitchFamily="34" charset="0"/>
                        </a:rPr>
                        <a:t>A/I/R</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132215097"/>
                  </a:ext>
                </a:extLst>
              </a:tr>
              <a:tr h="442520">
                <a:tc>
                  <a:txBody>
                    <a:bodyPr/>
                    <a:lstStyle/>
                    <a:p>
                      <a:pPr algn="just">
                        <a:lnSpc>
                          <a:spcPct val="115000"/>
                        </a:lnSpc>
                        <a:spcAft>
                          <a:spcPts val="300"/>
                        </a:spcAft>
                        <a:tabLst>
                          <a:tab pos="2637155" algn="ctr"/>
                          <a:tab pos="5274310" algn="r"/>
                          <a:tab pos="2637155" algn="ctr"/>
                          <a:tab pos="5274310" algn="r"/>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An open, transparent, collaborative approach to managing people and other resources</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Arial" panose="020B0604020202020204" pitchFamily="34" charset="0"/>
                        </a:rPr>
                        <a:t>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Arial" panose="020B0604020202020204" pitchFamily="34" charset="0"/>
                        </a:rPr>
                        <a:t>A/I</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638107018"/>
                  </a:ext>
                </a:extLst>
              </a:tr>
              <a:tr h="221260">
                <a:tc>
                  <a:txBody>
                    <a:bodyPr/>
                    <a:lstStyle/>
                    <a:p>
                      <a:pPr algn="just">
                        <a:lnSpc>
                          <a:spcPct val="115000"/>
                        </a:lnSpc>
                        <a:spcAft>
                          <a:spcPts val="30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Fluent communication skills, the ability to persuade and influence others</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Arial" panose="020B0604020202020204" pitchFamily="34" charset="0"/>
                        </a:rPr>
                        <a:t>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Arial" panose="020B0604020202020204" pitchFamily="34" charset="0"/>
                        </a:rPr>
                        <a:t>A/I</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612066894"/>
                  </a:ext>
                </a:extLst>
              </a:tr>
              <a:tr h="663780">
                <a:tc>
                  <a:txBody>
                    <a:bodyPr/>
                    <a:lstStyle/>
                    <a:p>
                      <a:pPr algn="just">
                        <a:lnSpc>
                          <a:spcPct val="115000"/>
                        </a:lnSpc>
                        <a:spcAft>
                          <a:spcPts val="300"/>
                        </a:spcAft>
                        <a:tabLst>
                          <a:tab pos="2637155" algn="ctr"/>
                          <a:tab pos="5274310" algn="r"/>
                          <a:tab pos="2637155" algn="ctr"/>
                          <a:tab pos="5274310" algn="r"/>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Evidence of being able to build and maintain constructive relationships with children and young people, staff, parents and carers and the wider community</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Arial" panose="020B0604020202020204" pitchFamily="34" charset="0"/>
                        </a:rPr>
                        <a:t>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Arial" panose="020B0604020202020204" pitchFamily="34" charset="0"/>
                        </a:rPr>
                        <a:t>A/I</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90825253"/>
                  </a:ext>
                </a:extLst>
              </a:tr>
              <a:tr h="221260">
                <a:tc>
                  <a:txBody>
                    <a:bodyPr/>
                    <a:lstStyle/>
                    <a:p>
                      <a:pPr algn="just">
                        <a:lnSpc>
                          <a:spcPct val="115000"/>
                        </a:lnSpc>
                        <a:spcAft>
                          <a:spcPts val="30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A good record of health, attendance and timekeeping</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Arial" panose="020B0604020202020204" pitchFamily="34" charset="0"/>
                        </a:rPr>
                        <a:t>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Arial" panose="020B0604020202020204" pitchFamily="34" charset="0"/>
                        </a:rPr>
                        <a:t>A/I/R</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597750145"/>
                  </a:ext>
                </a:extLst>
              </a:tr>
              <a:tr h="221260">
                <a:tc>
                  <a:txBody>
                    <a:bodyPr/>
                    <a:lstStyle/>
                    <a:p>
                      <a:pPr algn="just">
                        <a:lnSpc>
                          <a:spcPct val="115000"/>
                        </a:lnSpc>
                        <a:spcAft>
                          <a:spcPts val="30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Able to argue ones case rationally</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Arial" panose="020B0604020202020204" pitchFamily="34" charset="0"/>
                        </a:rPr>
                        <a:t>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Arial" panose="020B0604020202020204" pitchFamily="34" charset="0"/>
                        </a:rPr>
                        <a:t>A/I</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143050906"/>
                  </a:ext>
                </a:extLst>
              </a:tr>
              <a:tr h="221260">
                <a:tc>
                  <a:txBody>
                    <a:bodyPr/>
                    <a:lstStyle/>
                    <a:p>
                      <a:pPr algn="just">
                        <a:lnSpc>
                          <a:spcPct val="115000"/>
                        </a:lnSpc>
                        <a:spcAft>
                          <a:spcPts val="300"/>
                        </a:spcAft>
                        <a:tabLst>
                          <a:tab pos="2637155" algn="ctr"/>
                          <a:tab pos="5274310" algn="r"/>
                          <a:tab pos="2637155" algn="ctr"/>
                          <a:tab pos="5274310" algn="r"/>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Able to manage own work-life balance and that of others </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Arial" panose="020B0604020202020204" pitchFamily="34" charset="0"/>
                        </a:rPr>
                        <a:t>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Arial" panose="020B0604020202020204" pitchFamily="34" charset="0"/>
                        </a:rPr>
                        <a:t>A/I</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665047240"/>
                  </a:ext>
                </a:extLst>
              </a:tr>
              <a:tr h="265513">
                <a:tc>
                  <a:txBody>
                    <a:bodyPr/>
                    <a:lstStyle/>
                    <a:p>
                      <a:pPr algn="just">
                        <a:lnSpc>
                          <a:spcPct val="115000"/>
                        </a:lnSpc>
                        <a:spcAft>
                          <a:spcPts val="300"/>
                        </a:spcAft>
                        <a:tabLst>
                          <a:tab pos="2637155" algn="ctr"/>
                          <a:tab pos="5274310" algn="r"/>
                          <a:tab pos="2637155" algn="ctr"/>
                          <a:tab pos="5274310" algn="r"/>
                        </a:tabLst>
                      </a:pPr>
                      <a:r>
                        <a:rPr lang="en-GB" sz="12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Physical and Mental Health</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264060"/>
                    </a:solidFill>
                  </a:tcPr>
                </a:tc>
                <a:tc>
                  <a:txBody>
                    <a:bodyPr/>
                    <a:lstStyle/>
                    <a:p>
                      <a:pPr algn="ctr">
                        <a:lnSpc>
                          <a:spcPct val="115000"/>
                        </a:lnSpc>
                        <a:spcAft>
                          <a:spcPts val="0"/>
                        </a:spcAft>
                        <a:tabLst>
                          <a:tab pos="2637155" algn="ctr"/>
                          <a:tab pos="5274310" algn="r"/>
                          <a:tab pos="2637155" algn="ctr"/>
                          <a:tab pos="5274310" algn="r"/>
                        </a:tabLst>
                      </a:pPr>
                      <a:r>
                        <a:rPr lang="en-GB" sz="6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Essential/Desirable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264060"/>
                    </a:solidFill>
                  </a:tcPr>
                </a:tc>
                <a:tc>
                  <a:txBody>
                    <a:bodyPr/>
                    <a:lstStyle/>
                    <a:p>
                      <a:pPr algn="ctr">
                        <a:lnSpc>
                          <a:spcPct val="115000"/>
                        </a:lnSpc>
                        <a:spcAft>
                          <a:spcPts val="0"/>
                        </a:spcAft>
                        <a:tabLst>
                          <a:tab pos="2637155" algn="ctr"/>
                          <a:tab pos="5274310" algn="r"/>
                          <a:tab pos="2637155" algn="ctr"/>
                          <a:tab pos="5274310" algn="r"/>
                        </a:tabLst>
                      </a:pPr>
                      <a:r>
                        <a:rPr lang="en-GB" sz="6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Measured by:</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264060"/>
                    </a:solidFill>
                  </a:tcPr>
                </a:tc>
                <a:extLst>
                  <a:ext uri="{0D108BD9-81ED-4DB2-BD59-A6C34878D82A}">
                    <a16:rowId xmlns:a16="http://schemas.microsoft.com/office/drawing/2014/main" val="3433582219"/>
                  </a:ext>
                </a:extLst>
              </a:tr>
              <a:tr h="442520">
                <a:tc>
                  <a:txBody>
                    <a:bodyPr/>
                    <a:lstStyle/>
                    <a:p>
                      <a:pPr algn="just">
                        <a:lnSpc>
                          <a:spcPct val="115000"/>
                        </a:lnSpc>
                        <a:spcAft>
                          <a:spcPts val="300"/>
                        </a:spcAft>
                        <a:tabLst>
                          <a:tab pos="2637155" algn="ctr"/>
                          <a:tab pos="5274310" algn="r"/>
                          <a:tab pos="2637155" algn="ctr"/>
                          <a:tab pos="5274310" algn="r"/>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The ability to perform all duties and tasks with reasonable adjustment, where appropriate, in accordance with the Equality Act 2010 </a:t>
                      </a:r>
                      <a:endParaRPr lang="en-GB"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spcAft>
                          <a:spcPts val="300"/>
                        </a:spcAft>
                        <a:tabLst>
                          <a:tab pos="2637155" algn="ctr"/>
                          <a:tab pos="5274310" algn="r"/>
                          <a:tab pos="2637155" algn="ctr"/>
                          <a:tab pos="5274310" algn="r"/>
                        </a:tabLst>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Times New Roman" panose="02020603050405020304" pitchFamily="18" charset="0"/>
                        </a:rPr>
                        <a:t>A/R</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687211154"/>
                  </a:ext>
                </a:extLst>
              </a:tr>
              <a:tr h="663780">
                <a:tc>
                  <a:txBody>
                    <a:bodyPr/>
                    <a:lstStyle/>
                    <a:p>
                      <a:pPr algn="just">
                        <a:lnSpc>
                          <a:spcPct val="115000"/>
                        </a:lnSpc>
                        <a:spcAft>
                          <a:spcPts val="300"/>
                        </a:spcAft>
                        <a:tabLst>
                          <a:tab pos="2637155" algn="ctr"/>
                          <a:tab pos="5274310" algn="r"/>
                          <a:tab pos="2637155" algn="ctr"/>
                          <a:tab pos="5274310" algn="r"/>
                        </a:tabLs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Own physical and mental health does not constitute any risk to the health, safety or well-being of children or jeopardise the continuity of support the role provides to them</a:t>
                      </a: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a:effectLst/>
                          <a:latin typeface="Arial" panose="020B0604020202020204" pitchFamily="34" charset="0"/>
                          <a:ea typeface="Times New Roman" panose="02020603050405020304" pitchFamily="18" charset="0"/>
                          <a:cs typeface="Arial" panose="020B0604020202020204" pitchFamily="34" charset="0"/>
                        </a:rPr>
                        <a:t>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2637155" algn="ctr"/>
                          <a:tab pos="5274310" algn="r"/>
                          <a:tab pos="2637155" algn="ctr"/>
                          <a:tab pos="5274310" algn="r"/>
                        </a:tabLst>
                      </a:pPr>
                      <a:r>
                        <a:rPr lang="en-GB" sz="1000" dirty="0">
                          <a:effectLst/>
                          <a:latin typeface="Arial" panose="020B0604020202020204" pitchFamily="34" charset="0"/>
                          <a:ea typeface="Times New Roman" panose="02020603050405020304" pitchFamily="18" charset="0"/>
                          <a:cs typeface="Arial" panose="020B0604020202020204" pitchFamily="34" charset="0"/>
                        </a:rPr>
                        <a:t>A/R</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752062381"/>
                  </a:ext>
                </a:extLst>
              </a:tr>
            </a:tbl>
          </a:graphicData>
        </a:graphic>
      </p:graphicFrame>
      <p:sp>
        <p:nvSpPr>
          <p:cNvPr id="9" name="Rectangle 3"/>
          <p:cNvSpPr>
            <a:spLocks noChangeArrowheads="1"/>
          </p:cNvSpPr>
          <p:nvPr/>
        </p:nvSpPr>
        <p:spPr bwMode="auto">
          <a:xfrm>
            <a:off x="-1571633" y="-14613"/>
            <a:ext cx="14231406" cy="57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GB"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6065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943" y="2148702"/>
            <a:ext cx="8543925" cy="1266824"/>
          </a:xfrm>
        </p:spPr>
        <p:txBody>
          <a:bodyPr>
            <a:normAutofit/>
          </a:bodyPr>
          <a:lstStyle/>
          <a:p>
            <a:r>
              <a:rPr lang="en-GB" sz="3600" b="1" dirty="0" smtClean="0">
                <a:solidFill>
                  <a:srgbClr val="0E0543"/>
                </a:solidFill>
                <a:latin typeface="Arial" panose="020B0604020202020204" pitchFamily="34" charset="0"/>
                <a:cs typeface="Arial" panose="020B0604020202020204" pitchFamily="34" charset="0"/>
              </a:rPr>
              <a:t>How to apply</a:t>
            </a:r>
            <a:endParaRPr lang="en-GB" sz="3600" b="1" dirty="0">
              <a:solidFill>
                <a:srgbClr val="0E0543"/>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899092" y="3415525"/>
            <a:ext cx="8780167" cy="5393937"/>
          </a:xfrm>
        </p:spPr>
        <p:txBody>
          <a:bodyPr>
            <a:normAutofit/>
          </a:bodyPr>
          <a:lstStyle/>
          <a:p>
            <a:pPr marL="0" indent="0">
              <a:buNone/>
            </a:pPr>
            <a:r>
              <a:rPr lang="en-GB" sz="2800" dirty="0">
                <a:solidFill>
                  <a:srgbClr val="0E0543"/>
                </a:solidFill>
                <a:latin typeface="Arial" panose="020B0604020202020204" pitchFamily="34" charset="0"/>
                <a:cs typeface="Arial" panose="020B0604020202020204" pitchFamily="34" charset="0"/>
              </a:rPr>
              <a:t>	</a:t>
            </a:r>
            <a:r>
              <a:rPr lang="en-GB" sz="2800" dirty="0" smtClean="0">
                <a:solidFill>
                  <a:srgbClr val="0E0543"/>
                </a:solidFill>
                <a:latin typeface="Arial" panose="020B0604020202020204" pitchFamily="34" charset="0"/>
                <a:cs typeface="Arial" panose="020B0604020202020204" pitchFamily="34" charset="0"/>
              </a:rPr>
              <a:t>Visit our careers pages </a:t>
            </a:r>
            <a:r>
              <a:rPr lang="en-GB" sz="2800" dirty="0" smtClean="0">
                <a:solidFill>
                  <a:srgbClr val="0E0543"/>
                </a:solidFill>
                <a:latin typeface="Arial" panose="020B0604020202020204" pitchFamily="34" charset="0"/>
                <a:cs typeface="Arial" panose="020B0604020202020204" pitchFamily="34" charset="0"/>
                <a:hlinkClick r:id="rId3"/>
              </a:rPr>
              <a:t>here</a:t>
            </a:r>
            <a:r>
              <a:rPr lang="en-GB" sz="2800" dirty="0" smtClean="0">
                <a:solidFill>
                  <a:srgbClr val="0E0543"/>
                </a:solidFill>
                <a:latin typeface="Arial" panose="020B0604020202020204" pitchFamily="34" charset="0"/>
                <a:cs typeface="Arial" panose="020B0604020202020204" pitchFamily="34" charset="0"/>
              </a:rPr>
              <a:t> or 	at</a:t>
            </a:r>
            <a:r>
              <a:rPr lang="en-GB" sz="2800" dirty="0">
                <a:solidFill>
                  <a:srgbClr val="0E0543"/>
                </a:solidFill>
                <a:latin typeface="Arial" panose="020B0604020202020204" pitchFamily="34" charset="0"/>
                <a:cs typeface="Arial" panose="020B0604020202020204" pitchFamily="34" charset="0"/>
              </a:rPr>
              <a:t>, </a:t>
            </a:r>
            <a:r>
              <a:rPr lang="en-GB" sz="2800" dirty="0" smtClean="0">
                <a:solidFill>
                  <a:srgbClr val="0E0543"/>
                </a:solidFill>
                <a:latin typeface="Arial" panose="020B0604020202020204" pitchFamily="34" charset="0"/>
                <a:cs typeface="Arial" panose="020B0604020202020204" pitchFamily="34" charset="0"/>
              </a:rPr>
              <a:t> 	</a:t>
            </a:r>
            <a:r>
              <a:rPr lang="en-GB" sz="2800" dirty="0" smtClean="0">
                <a:solidFill>
                  <a:srgbClr val="0E0543"/>
                </a:solidFill>
                <a:latin typeface="Arial" panose="020B0604020202020204" pitchFamily="34" charset="0"/>
                <a:cs typeface="Arial" panose="020B0604020202020204" pitchFamily="34" charset="0"/>
                <a:hlinkClick r:id="rId3"/>
              </a:rPr>
              <a:t>https</a:t>
            </a:r>
            <a:r>
              <a:rPr lang="en-GB" sz="2800" dirty="0">
                <a:solidFill>
                  <a:srgbClr val="0E0543"/>
                </a:solidFill>
                <a:latin typeface="Arial" panose="020B0604020202020204" pitchFamily="34" charset="0"/>
                <a:cs typeface="Arial" panose="020B0604020202020204" pitchFamily="34" charset="0"/>
                <a:hlinkClick r:id="rId3"/>
              </a:rPr>
              <a:t>://</a:t>
            </a:r>
            <a:r>
              <a:rPr lang="en-GB" sz="2800" dirty="0" smtClean="0">
                <a:solidFill>
                  <a:srgbClr val="0E0543"/>
                </a:solidFill>
                <a:latin typeface="Arial" panose="020B0604020202020204" pitchFamily="34" charset="0"/>
                <a:cs typeface="Arial" panose="020B0604020202020204" pitchFamily="34" charset="0"/>
                <a:hlinkClick r:id="rId3"/>
              </a:rPr>
              <a:t>www.rsdd.org.uk/careers</a:t>
            </a:r>
            <a:endParaRPr lang="en-GB" sz="2800" dirty="0" smtClean="0">
              <a:solidFill>
                <a:srgbClr val="0E0543"/>
              </a:solidFill>
              <a:latin typeface="Arial" panose="020B0604020202020204" pitchFamily="34" charset="0"/>
              <a:cs typeface="Arial" panose="020B0604020202020204" pitchFamily="34" charset="0"/>
            </a:endParaRPr>
          </a:p>
          <a:p>
            <a:pPr marL="0" indent="0">
              <a:buNone/>
            </a:pPr>
            <a:r>
              <a:rPr lang="en-GB" sz="2800" dirty="0" smtClean="0">
                <a:solidFill>
                  <a:srgbClr val="0E0543"/>
                </a:solidFill>
                <a:latin typeface="Arial" panose="020B0604020202020204" pitchFamily="34" charset="0"/>
                <a:cs typeface="Arial" panose="020B0604020202020204" pitchFamily="34" charset="0"/>
              </a:rPr>
              <a:t>	</a:t>
            </a:r>
          </a:p>
          <a:p>
            <a:pPr marL="0" indent="0">
              <a:buNone/>
            </a:pPr>
            <a:r>
              <a:rPr lang="en-GB" sz="2800" dirty="0">
                <a:solidFill>
                  <a:srgbClr val="0E0543"/>
                </a:solidFill>
                <a:latin typeface="Arial" panose="020B0604020202020204" pitchFamily="34" charset="0"/>
                <a:cs typeface="Arial" panose="020B0604020202020204" pitchFamily="34" charset="0"/>
              </a:rPr>
              <a:t>	</a:t>
            </a:r>
            <a:r>
              <a:rPr lang="en-GB" sz="2800" dirty="0" smtClean="0">
                <a:solidFill>
                  <a:srgbClr val="0E0543"/>
                </a:solidFill>
                <a:latin typeface="Arial" panose="020B0604020202020204" pitchFamily="34" charset="0"/>
                <a:cs typeface="Arial" panose="020B0604020202020204" pitchFamily="34" charset="0"/>
              </a:rPr>
              <a:t>Download, complete and send your application 	form to </a:t>
            </a:r>
            <a:r>
              <a:rPr lang="en-GB" sz="2800" dirty="0" smtClean="0">
                <a:solidFill>
                  <a:srgbClr val="0E0543"/>
                </a:solidFill>
                <a:latin typeface="Arial" panose="020B0604020202020204" pitchFamily="34" charset="0"/>
                <a:cs typeface="Arial" panose="020B0604020202020204" pitchFamily="34" charset="0"/>
              </a:rPr>
              <a:t>alex.jones@rsdd.org.uk </a:t>
            </a:r>
            <a:endParaRPr lang="en-GB" sz="2800" dirty="0" smtClean="0">
              <a:solidFill>
                <a:srgbClr val="0E0543"/>
              </a:solidFill>
              <a:latin typeface="Arial" panose="020B0604020202020204" pitchFamily="34" charset="0"/>
              <a:cs typeface="Arial" panose="020B0604020202020204" pitchFamily="34" charset="0"/>
            </a:endParaRPr>
          </a:p>
          <a:p>
            <a:pPr marL="0" indent="0">
              <a:buNone/>
            </a:pPr>
            <a:endParaRPr lang="en-GB" sz="2800" dirty="0" smtClean="0">
              <a:solidFill>
                <a:srgbClr val="0E0543"/>
              </a:solidFill>
              <a:latin typeface="Arial" panose="020B0604020202020204" pitchFamily="34" charset="0"/>
              <a:cs typeface="Arial" panose="020B0604020202020204" pitchFamily="34" charset="0"/>
            </a:endParaRPr>
          </a:p>
          <a:p>
            <a:pPr marL="0" indent="0">
              <a:buNone/>
            </a:pPr>
            <a:r>
              <a:rPr lang="en-GB" sz="2800" dirty="0">
                <a:solidFill>
                  <a:srgbClr val="0E0543"/>
                </a:solidFill>
                <a:latin typeface="Arial" panose="020B0604020202020204" pitchFamily="34" charset="0"/>
                <a:cs typeface="Arial" panose="020B0604020202020204" pitchFamily="34" charset="0"/>
              </a:rPr>
              <a:t>	</a:t>
            </a:r>
            <a:r>
              <a:rPr lang="en-GB" sz="2800" dirty="0" smtClean="0">
                <a:solidFill>
                  <a:srgbClr val="0E0543"/>
                </a:solidFill>
                <a:latin typeface="Arial" panose="020B0604020202020204" pitchFamily="34" charset="0"/>
                <a:cs typeface="Arial" panose="020B0604020202020204" pitchFamily="34" charset="0"/>
              </a:rPr>
              <a:t>If you are shortlisted for a role you will also 	need 	to complete the Self Declaration</a:t>
            </a:r>
          </a:p>
          <a:p>
            <a:endParaRPr lang="en-GB" dirty="0"/>
          </a:p>
          <a:p>
            <a:pPr marL="0" indent="0" algn="ctr">
              <a:buNone/>
            </a:pPr>
            <a:r>
              <a:rPr lang="en-GB" sz="1800" b="1" dirty="0" smtClean="0">
                <a:latin typeface="Arial" panose="020B0604020202020204" pitchFamily="34" charset="0"/>
                <a:cs typeface="Arial" panose="020B0604020202020204" pitchFamily="34" charset="0"/>
              </a:rPr>
              <a:t>Closing Date</a:t>
            </a:r>
            <a:r>
              <a:rPr lang="en-GB" sz="1800" dirty="0" smtClean="0">
                <a:latin typeface="Arial" panose="020B0604020202020204" pitchFamily="34" charset="0"/>
                <a:cs typeface="Arial" panose="020B0604020202020204" pitchFamily="34" charset="0"/>
              </a:rPr>
              <a:t>:  </a:t>
            </a:r>
            <a:r>
              <a:rPr lang="en-GB" sz="1800" dirty="0" smtClean="0">
                <a:latin typeface="Arial" panose="020B0604020202020204" pitchFamily="34" charset="0"/>
                <a:cs typeface="Arial" panose="020B0604020202020204" pitchFamily="34" charset="0"/>
              </a:rPr>
              <a:t>05 November 2024</a:t>
            </a:r>
            <a:r>
              <a:rPr lang="en-GB" dirty="0" smtClean="0">
                <a:latin typeface="Arial" panose="020B0604020202020204" pitchFamily="34" charset="0"/>
                <a:cs typeface="Arial" panose="020B0604020202020204" pitchFamily="34" charset="0"/>
              </a:rPr>
              <a:t>	</a:t>
            </a:r>
            <a:r>
              <a:rPr lang="en-GB" sz="1800" b="1" dirty="0" smtClean="0">
                <a:latin typeface="Arial" panose="020B0604020202020204" pitchFamily="34" charset="0"/>
                <a:cs typeface="Arial" panose="020B0604020202020204" pitchFamily="34" charset="0"/>
              </a:rPr>
              <a:t>Interviews:</a:t>
            </a:r>
            <a:r>
              <a:rPr lang="en-GB" sz="1800" dirty="0" smtClean="0">
                <a:latin typeface="Arial" panose="020B0604020202020204" pitchFamily="34" charset="0"/>
                <a:cs typeface="Arial" panose="020B0604020202020204" pitchFamily="34" charset="0"/>
              </a:rPr>
              <a:t> Tuesday 12 November 2024</a:t>
            </a:r>
            <a:endParaRPr lang="en-GB" sz="1800" dirty="0">
              <a:latin typeface="Arial" panose="020B0604020202020204" pitchFamily="34" charset="0"/>
              <a:cs typeface="Arial" panose="020B0604020202020204" pitchFamily="34" charset="0"/>
            </a:endParaRPr>
          </a:p>
        </p:txBody>
      </p:sp>
      <p:sp>
        <p:nvSpPr>
          <p:cNvPr id="5" name="Rectangle 4"/>
          <p:cNvSpPr/>
          <p:nvPr/>
        </p:nvSpPr>
        <p:spPr>
          <a:xfrm>
            <a:off x="692943" y="635924"/>
            <a:ext cx="8721090" cy="1354217"/>
          </a:xfrm>
          <a:prstGeom prst="rect">
            <a:avLst/>
          </a:prstGeom>
          <a:solidFill>
            <a:srgbClr val="0E0543"/>
          </a:solidFill>
        </p:spPr>
        <p:txBody>
          <a:bodyPr wrap="square">
            <a:spAutoFit/>
          </a:bodyPr>
          <a:lstStyle/>
          <a:p>
            <a:r>
              <a:rPr lang="en-GB" sz="2800" i="1" dirty="0">
                <a:solidFill>
                  <a:schemeClr val="bg1"/>
                </a:solidFill>
                <a:latin typeface="CIDFont+F6"/>
              </a:rPr>
              <a:t>Find out what we have been up to </a:t>
            </a:r>
            <a:r>
              <a:rPr lang="en-GB" i="1" dirty="0">
                <a:solidFill>
                  <a:schemeClr val="bg1"/>
                </a:solidFill>
                <a:latin typeface="CIDFont+F6"/>
              </a:rPr>
              <a:t>on our Facebook pages at </a:t>
            </a:r>
            <a:r>
              <a:rPr lang="en-GB" i="1" dirty="0" smtClean="0">
                <a:solidFill>
                  <a:schemeClr val="bg1"/>
                </a:solidFill>
                <a:latin typeface="CIDFont+F7"/>
                <a:hlinkClick r:id="rId4"/>
              </a:rPr>
              <a:t>www.facebook.com/RSDDOfficial</a:t>
            </a:r>
            <a:r>
              <a:rPr lang="en-GB" i="1" dirty="0" smtClean="0">
                <a:solidFill>
                  <a:schemeClr val="bg1"/>
                </a:solidFill>
                <a:latin typeface="CIDFont+F7"/>
              </a:rPr>
              <a:t> </a:t>
            </a:r>
            <a:r>
              <a:rPr lang="en-GB" i="1" dirty="0" smtClean="0">
                <a:solidFill>
                  <a:schemeClr val="bg1"/>
                </a:solidFill>
                <a:latin typeface="CIDFont+F6"/>
              </a:rPr>
              <a:t>and/or </a:t>
            </a:r>
            <a:r>
              <a:rPr lang="en-GB" i="1" dirty="0">
                <a:solidFill>
                  <a:schemeClr val="bg1"/>
                </a:solidFill>
                <a:latin typeface="CIDFont+F6"/>
              </a:rPr>
              <a:t>why not come and see for yourself? Contact us on 07500 </a:t>
            </a:r>
            <a:r>
              <a:rPr lang="en-GB" i="1" dirty="0" smtClean="0">
                <a:solidFill>
                  <a:schemeClr val="bg1"/>
                </a:solidFill>
                <a:latin typeface="CIDFont+F6"/>
              </a:rPr>
              <a:t>878565 (Voice/SMS/ BSL WhatsApp) </a:t>
            </a:r>
            <a:r>
              <a:rPr lang="en-GB" i="1" dirty="0">
                <a:solidFill>
                  <a:schemeClr val="bg1"/>
                </a:solidFill>
                <a:latin typeface="CIDFont+F6"/>
              </a:rPr>
              <a:t>to visit in person or book an informal </a:t>
            </a:r>
            <a:r>
              <a:rPr lang="en-GB" i="1" dirty="0" smtClean="0">
                <a:solidFill>
                  <a:schemeClr val="bg1"/>
                </a:solidFill>
                <a:latin typeface="CIDFont+F6"/>
              </a:rPr>
              <a:t>chat about </a:t>
            </a:r>
            <a:r>
              <a:rPr lang="en-GB" i="1" dirty="0">
                <a:solidFill>
                  <a:schemeClr val="bg1"/>
                </a:solidFill>
                <a:latin typeface="CIDFont+F6"/>
              </a:rPr>
              <a:t>the role</a:t>
            </a:r>
            <a:endParaRPr lang="en-GB" i="1" dirty="0">
              <a:solidFill>
                <a:schemeClr val="bg1"/>
              </a:solidFill>
            </a:endParaRPr>
          </a:p>
        </p:txBody>
      </p:sp>
      <p:pic>
        <p:nvPicPr>
          <p:cNvPr id="8" name="Picture 7" descr="social-imag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3725" y="8809462"/>
            <a:ext cx="6182360" cy="5654997"/>
          </a:xfrm>
          <a:prstGeom prst="rect">
            <a:avLst/>
          </a:prstGeom>
          <a:noFill/>
          <a:ln>
            <a:noFill/>
          </a:ln>
        </p:spPr>
      </p:pic>
      <p:pic>
        <p:nvPicPr>
          <p:cNvPr id="4" name="Picture 3">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5372" y="14798581"/>
            <a:ext cx="431746" cy="444444"/>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6249" y="14836676"/>
            <a:ext cx="495238" cy="4063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5552" y="14836676"/>
            <a:ext cx="507936" cy="368254"/>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6807" y="3521063"/>
            <a:ext cx="338811" cy="337838"/>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0212" y="4905321"/>
            <a:ext cx="338811" cy="337838"/>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493" y="6276868"/>
            <a:ext cx="350388" cy="349381"/>
          </a:xfrm>
          <a:prstGeom prst="rect">
            <a:avLst/>
          </a:prstGeom>
        </p:spPr>
      </p:pic>
    </p:spTree>
    <p:extLst>
      <p:ext uri="{BB962C8B-B14F-4D97-AF65-F5344CB8AC3E}">
        <p14:creationId xmlns:p14="http://schemas.microsoft.com/office/powerpoint/2010/main" val="386175199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FA4B51F2E06B94390DC4DC92FD8D9E1" ma:contentTypeVersion="18" ma:contentTypeDescription="Create a new document." ma:contentTypeScope="" ma:versionID="e406ac5f69feda11ca764831ddd7d3c2">
  <xsd:schema xmlns:xsd="http://www.w3.org/2001/XMLSchema" xmlns:xs="http://www.w3.org/2001/XMLSchema" xmlns:p="http://schemas.microsoft.com/office/2006/metadata/properties" xmlns:ns2="2fd646e1-0b95-4d0a-943f-ffc713a14475" xmlns:ns3="7b6cb43a-1faa-4f81-8cb4-cba6b9d77756" targetNamespace="http://schemas.microsoft.com/office/2006/metadata/properties" ma:root="true" ma:fieldsID="ab1f0a1c4a5e19cf8233fb192bcb30be" ns2:_="" ns3:_="">
    <xsd:import namespace="2fd646e1-0b95-4d0a-943f-ffc713a14475"/>
    <xsd:import namespace="7b6cb43a-1faa-4f81-8cb4-cba6b9d7775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d646e1-0b95-4d0a-943f-ffc713a144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7292530-6b5a-4ff1-969a-a0cf6c90bd7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6cb43a-1faa-4f81-8cb4-cba6b9d7775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4a2956d-57ee-4cb0-88e7-1d8960a699d2}" ma:internalName="TaxCatchAll" ma:showField="CatchAllData" ma:web="7b6cb43a-1faa-4f81-8cb4-cba6b9d777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b6cb43a-1faa-4f81-8cb4-cba6b9d77756">
      <UserInfo>
        <DisplayName/>
        <AccountId xsi:nil="true"/>
        <AccountType/>
      </UserInfo>
    </SharedWithUsers>
    <lcf76f155ced4ddcb4097134ff3c332f xmlns="2fd646e1-0b95-4d0a-943f-ffc713a14475">
      <Terms xmlns="http://schemas.microsoft.com/office/infopath/2007/PartnerControls"/>
    </lcf76f155ced4ddcb4097134ff3c332f>
    <TaxCatchAll xmlns="7b6cb43a-1faa-4f81-8cb4-cba6b9d77756" xsi:nil="true"/>
  </documentManagement>
</p:properties>
</file>

<file path=customXml/itemProps1.xml><?xml version="1.0" encoding="utf-8"?>
<ds:datastoreItem xmlns:ds="http://schemas.openxmlformats.org/officeDocument/2006/customXml" ds:itemID="{071CF13C-9816-40D8-BED3-8EDCD63B293D}">
  <ds:schemaRefs>
    <ds:schemaRef ds:uri="http://schemas.microsoft.com/sharepoint/v3/contenttype/forms"/>
  </ds:schemaRefs>
</ds:datastoreItem>
</file>

<file path=customXml/itemProps2.xml><?xml version="1.0" encoding="utf-8"?>
<ds:datastoreItem xmlns:ds="http://schemas.openxmlformats.org/officeDocument/2006/customXml" ds:itemID="{2538635A-442D-4316-AFCC-6BC19F2275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d646e1-0b95-4d0a-943f-ffc713a14475"/>
    <ds:schemaRef ds:uri="7b6cb43a-1faa-4f81-8cb4-cba6b9d777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A34E26-60ED-4F4A-BFD7-D15759CD1107}">
  <ds:schemaRefs>
    <ds:schemaRef ds:uri="http://schemas.microsoft.com/office/2006/documentManagement/types"/>
    <ds:schemaRef ds:uri="http://purl.org/dc/elements/1.1/"/>
    <ds:schemaRef ds:uri="http://purl.org/dc/dcmitype/"/>
    <ds:schemaRef ds:uri="2fd646e1-0b95-4d0a-943f-ffc713a14475"/>
    <ds:schemaRef ds:uri="7b6cb43a-1faa-4f81-8cb4-cba6b9d77756"/>
    <ds:schemaRef ds:uri="http://schemas.microsoft.com/office/2006/metadata/properties"/>
    <ds:schemaRef ds:uri="http://schemas.microsoft.com/office/infopath/2007/PartnerControls"/>
    <ds:schemaRef ds:uri="http://www.w3.org/XML/1998/namespace"/>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1327</TotalTime>
  <Words>1664</Words>
  <Application>Microsoft Office PowerPoint</Application>
  <PresentationFormat>Custom</PresentationFormat>
  <Paragraphs>201</Paragraphs>
  <Slides>7</Slides>
  <Notes>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vt:i4>
      </vt:variant>
    </vt:vector>
  </HeadingPairs>
  <TitlesOfParts>
    <vt:vector size="17" baseType="lpstr">
      <vt:lpstr>Arial</vt:lpstr>
      <vt:lpstr>Calibri</vt:lpstr>
      <vt:lpstr>Calibri Light</vt:lpstr>
      <vt:lpstr>Castoro</vt:lpstr>
      <vt:lpstr>CIDFont+F6</vt:lpstr>
      <vt:lpstr>CIDFont+F7</vt:lpstr>
      <vt:lpstr>Open Sans</vt:lpstr>
      <vt:lpstr>Symbol</vt:lpstr>
      <vt:lpstr>Times New Roman</vt:lpstr>
      <vt:lpstr>Office Theme</vt:lpstr>
      <vt:lpstr>PowerPoint Presentation</vt:lpstr>
      <vt:lpstr>Contents  </vt:lpstr>
      <vt:lpstr>Our School  </vt:lpstr>
      <vt:lpstr>Pay &amp; Accountabilities</vt:lpstr>
      <vt:lpstr>Pay &amp; Accountabilities</vt:lpstr>
      <vt:lpstr>The Person</vt:lpstr>
      <vt:lpstr>How to apply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&amp; Safety and PFI Manager</dc:title>
  <dc:creator>Lyndsey Appleyard (TSAT Staff)</dc:creator>
  <cp:lastModifiedBy>Helen Radford</cp:lastModifiedBy>
  <cp:revision>415</cp:revision>
  <dcterms:created xsi:type="dcterms:W3CDTF">2021-02-03T08:10:05Z</dcterms:created>
  <dcterms:modified xsi:type="dcterms:W3CDTF">2024-10-18T12:04:10Z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0x010100E845C5B93849C14D9D4E3F71E4EF30B7</vt:lpwstr>
  </property>
  <property fmtid="{D5CDD505-2E9C-101B-9397-08002B2CF9AE}" pid="3" name="MediaServiceImageTags">
    <vt:lpwstr/>
  </property>
  <property fmtid="{D5CDD505-2E9C-101B-9397-08002B2CF9AE}" pid="4" name="Order">
    <vt:r8>361100</vt:r8>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